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67" r:id="rId7"/>
    <p:sldId id="268" r:id="rId8"/>
    <p:sldId id="269" r:id="rId9"/>
    <p:sldId id="270" r:id="rId10"/>
    <p:sldId id="258" r:id="rId11"/>
    <p:sldId id="263" r:id="rId12"/>
    <p:sldId id="271"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65AF"/>
    <a:srgbClr val="276483"/>
    <a:srgbClr val="7C4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7F6964-DCAE-5EA7-8233-6574092C700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264DF78-E69D-723B-FEDC-A566C374F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A84EC7C-FA95-663C-6B72-7647F8FD8D61}"/>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5" name="Symbol zastępczy stopki 4">
            <a:extLst>
              <a:ext uri="{FF2B5EF4-FFF2-40B4-BE49-F238E27FC236}">
                <a16:creationId xmlns:a16="http://schemas.microsoft.com/office/drawing/2014/main" id="{6A83746F-F525-CB8F-B924-F4C7EBC450B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1253B44-8262-CBBA-313A-CB1F0BF095BA}"/>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88859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7E623C-24F2-81D5-B2A7-1D2F3E13718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D113E4B-9623-5D1B-A595-408CB3C2F1E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8658A7C-1139-A5A9-1D78-84D6ED6F4CBF}"/>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5" name="Symbol zastępczy stopki 4">
            <a:extLst>
              <a:ext uri="{FF2B5EF4-FFF2-40B4-BE49-F238E27FC236}">
                <a16:creationId xmlns:a16="http://schemas.microsoft.com/office/drawing/2014/main" id="{0F987951-D012-55AC-9514-2D06920C7E7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A2FD20B-F7C8-42DA-A1CB-6E2BA8230353}"/>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58740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88F931E-51FB-093E-D47A-FD7D66972B92}"/>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496D642-0087-AF0E-F663-793EC649F954}"/>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BFA442D-576A-2411-1817-10D23CDBB806}"/>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5" name="Symbol zastępczy stopki 4">
            <a:extLst>
              <a:ext uri="{FF2B5EF4-FFF2-40B4-BE49-F238E27FC236}">
                <a16:creationId xmlns:a16="http://schemas.microsoft.com/office/drawing/2014/main" id="{C732FF40-D769-AEC0-C8DF-E1364AD1CC1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572568C-13DC-6959-97FF-EF7319B6BDD3}"/>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75640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BF1094-BCCC-3E63-74B5-2E070B30C31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20E0FF9-7C3D-1C4C-9DFF-F971C200A3C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42D65B2-DA98-DF27-D8C1-1BB9AC561298}"/>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5" name="Symbol zastępczy stopki 4">
            <a:extLst>
              <a:ext uri="{FF2B5EF4-FFF2-40B4-BE49-F238E27FC236}">
                <a16:creationId xmlns:a16="http://schemas.microsoft.com/office/drawing/2014/main" id="{1C8211D8-0691-D94E-26EF-B2F9B3EF771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2A454B2-D5F2-29C1-D281-4A630F99D3FC}"/>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379954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A2C370-610E-2763-039D-4AA8AF4A799E}"/>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47D1621-44AD-0FBB-CFD0-E927D3861B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BAEF26A3-1429-BD0C-6B89-336509B82CDA}"/>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5" name="Symbol zastępczy stopki 4">
            <a:extLst>
              <a:ext uri="{FF2B5EF4-FFF2-40B4-BE49-F238E27FC236}">
                <a16:creationId xmlns:a16="http://schemas.microsoft.com/office/drawing/2014/main" id="{D8646876-ADB5-93A3-9850-96B4A2D2103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3A3EEDE-2D17-37F3-8D13-F43972838B23}"/>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136083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399920-C24C-0071-75C7-41C809A6B0A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1FAF48A-419E-4EAA-18AD-F61FED0DA7C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A45C16D-AEB3-8C51-BDAB-94BF68DAEF13}"/>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96FEA31-D7F2-F565-78A1-5D281E24A37A}"/>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6" name="Symbol zastępczy stopki 5">
            <a:extLst>
              <a:ext uri="{FF2B5EF4-FFF2-40B4-BE49-F238E27FC236}">
                <a16:creationId xmlns:a16="http://schemas.microsoft.com/office/drawing/2014/main" id="{93271E17-3A3A-B3A9-9DFE-B18DAB66B77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C8CE83B-0DB7-04AB-FC50-6D22D5A3A224}"/>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137855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442635-0851-66D0-EE25-549605E61B28}"/>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A2B27934-6BBB-64CF-0CCD-4DE7CF340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4D9CCA1-FA07-7504-AE19-8681E9FBB19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692EDC8-6F4B-B797-8D59-A61C3BBA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A4FA971-C8C0-0973-87A0-1C008884371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E8A3F94-738C-E3D4-793F-E47A30CEB7C2}"/>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8" name="Symbol zastępczy stopki 7">
            <a:extLst>
              <a:ext uri="{FF2B5EF4-FFF2-40B4-BE49-F238E27FC236}">
                <a16:creationId xmlns:a16="http://schemas.microsoft.com/office/drawing/2014/main" id="{E58E2E62-AFF8-902C-F06E-6A02937C0534}"/>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E778E4AF-3BF8-3D37-2E37-3C3F2B2DDE47}"/>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32833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229268-A4ED-AC42-3D5C-4984567ACEC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8943FF6-5AAE-D4F5-9BCE-61CCA84B2ACC}"/>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4" name="Symbol zastępczy stopki 3">
            <a:extLst>
              <a:ext uri="{FF2B5EF4-FFF2-40B4-BE49-F238E27FC236}">
                <a16:creationId xmlns:a16="http://schemas.microsoft.com/office/drawing/2014/main" id="{550669DB-8780-75EA-F367-87AD6418893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1BE7A77E-83F4-8349-A5E2-EE63DE026479}"/>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333086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03D64F8-52E2-043C-DA3D-32214518EAE0}"/>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3" name="Symbol zastępczy stopki 2">
            <a:extLst>
              <a:ext uri="{FF2B5EF4-FFF2-40B4-BE49-F238E27FC236}">
                <a16:creationId xmlns:a16="http://schemas.microsoft.com/office/drawing/2014/main" id="{E696BEF7-27F3-FA12-9EA0-AD52BD3F229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DF2C068-CAC4-8AC6-4943-76FCFE8158F9}"/>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181368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2A35F0-87A7-5FF4-CB27-ACAEA5B0C02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69F0D46-87B6-6E11-3E84-08F961031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35E4064-853B-AC06-5370-91F5A56E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523CB0E-62F2-6ED7-2775-F3CA5168ED5D}"/>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6" name="Symbol zastępczy stopki 5">
            <a:extLst>
              <a:ext uri="{FF2B5EF4-FFF2-40B4-BE49-F238E27FC236}">
                <a16:creationId xmlns:a16="http://schemas.microsoft.com/office/drawing/2014/main" id="{EE264FAA-1145-E498-BCA3-104CD4ADB36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3463AEE-0FF2-FC5C-1D3C-9DF0D3CA6877}"/>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5976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1FF371-50FC-9032-83C8-D2BD4322B2F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9002574-3F33-8DDB-C0D5-DB9113076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3576B93-D4E0-CF38-4317-6EC4E3AC9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C0D00A5-78B3-B251-8D13-B0C9DD8B41C0}"/>
              </a:ext>
            </a:extLst>
          </p:cNvPr>
          <p:cNvSpPr>
            <a:spLocks noGrp="1"/>
          </p:cNvSpPr>
          <p:nvPr>
            <p:ph type="dt" sz="half" idx="10"/>
          </p:nvPr>
        </p:nvSpPr>
        <p:spPr/>
        <p:txBody>
          <a:bodyPr/>
          <a:lstStyle/>
          <a:p>
            <a:fld id="{3D35D388-DD95-4BD4-B9CB-732DF81D1A40}" type="datetimeFigureOut">
              <a:rPr lang="pl-PL" smtClean="0"/>
              <a:t>22.09.2023</a:t>
            </a:fld>
            <a:endParaRPr lang="pl-PL"/>
          </a:p>
        </p:txBody>
      </p:sp>
      <p:sp>
        <p:nvSpPr>
          <p:cNvPr id="6" name="Symbol zastępczy stopki 5">
            <a:extLst>
              <a:ext uri="{FF2B5EF4-FFF2-40B4-BE49-F238E27FC236}">
                <a16:creationId xmlns:a16="http://schemas.microsoft.com/office/drawing/2014/main" id="{D2C1B5AD-E30E-38CB-AFA2-F02CBBD7C27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F95AEDA-789B-F368-891F-ECB381E3E78A}"/>
              </a:ext>
            </a:extLst>
          </p:cNvPr>
          <p:cNvSpPr>
            <a:spLocks noGrp="1"/>
          </p:cNvSpPr>
          <p:nvPr>
            <p:ph type="sldNum" sz="quarter" idx="12"/>
          </p:nvPr>
        </p:nvSpPr>
        <p:spPr/>
        <p:txBody>
          <a:bodyPr/>
          <a:lstStyle/>
          <a:p>
            <a:fld id="{DDAF8F53-8F80-4976-AFCB-7403ED3A08B8}" type="slidenum">
              <a:rPr lang="pl-PL" smtClean="0"/>
              <a:t>‹#›</a:t>
            </a:fld>
            <a:endParaRPr lang="pl-PL"/>
          </a:p>
        </p:txBody>
      </p:sp>
    </p:spTree>
    <p:extLst>
      <p:ext uri="{BB962C8B-B14F-4D97-AF65-F5344CB8AC3E}">
        <p14:creationId xmlns:p14="http://schemas.microsoft.com/office/powerpoint/2010/main" val="133242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220A81D-34F0-116B-4A6C-909C00137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6758935-C493-3CBE-51EC-0D211FBA9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C4A260D-9523-644D-1D6B-7CD3B665E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5D388-DD95-4BD4-B9CB-732DF81D1A40}" type="datetimeFigureOut">
              <a:rPr lang="pl-PL" smtClean="0"/>
              <a:t>22.09.2023</a:t>
            </a:fld>
            <a:endParaRPr lang="pl-PL"/>
          </a:p>
        </p:txBody>
      </p:sp>
      <p:sp>
        <p:nvSpPr>
          <p:cNvPr id="5" name="Symbol zastępczy stopki 4">
            <a:extLst>
              <a:ext uri="{FF2B5EF4-FFF2-40B4-BE49-F238E27FC236}">
                <a16:creationId xmlns:a16="http://schemas.microsoft.com/office/drawing/2014/main" id="{E2020BD8-073C-B684-C2D3-F8D9A9C7F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A6C77-3C18-19AD-7F59-F1DBAD0D1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F8F53-8F80-4976-AFCB-7403ED3A08B8}" type="slidenum">
              <a:rPr lang="pl-PL" smtClean="0"/>
              <a:t>‹#›</a:t>
            </a:fld>
            <a:endParaRPr lang="pl-PL"/>
          </a:p>
        </p:txBody>
      </p:sp>
    </p:spTree>
    <p:extLst>
      <p:ext uri="{BB962C8B-B14F-4D97-AF65-F5344CB8AC3E}">
        <p14:creationId xmlns:p14="http://schemas.microsoft.com/office/powerpoint/2010/main" val="137481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pacetech@agh.edu.pl"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cid:E54D927B-095C-4971-AC90-8D188BDC76A8"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www.bluedotsolutions.eu/"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kosmonauta.net/" TargetMode="External"/><Relationship Id="rId4" Type="http://schemas.openxmlformats.org/officeDocument/2006/relationships/hyperlink" Target="http://www.space3.a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wrinspace.pwr.edu.pl/"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4B3A6B22-3366-B8D4-7207-292E7B4276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138" t="3143" r="1797" b="24952"/>
          <a:stretch/>
        </p:blipFill>
        <p:spPr>
          <a:xfrm>
            <a:off x="-17044" y="-23893"/>
            <a:ext cx="12221020" cy="6873795"/>
          </a:xfrm>
          <a:prstGeom prst="rect">
            <a:avLst/>
          </a:prstGeom>
        </p:spPr>
      </p:pic>
      <p:sp>
        <p:nvSpPr>
          <p:cNvPr id="2" name="Tytuł 1">
            <a:extLst>
              <a:ext uri="{FF2B5EF4-FFF2-40B4-BE49-F238E27FC236}">
                <a16:creationId xmlns:a16="http://schemas.microsoft.com/office/drawing/2014/main" id="{D5AEC63E-F47E-BD18-1F4D-072AC05B0215}"/>
              </a:ext>
            </a:extLst>
          </p:cNvPr>
          <p:cNvSpPr>
            <a:spLocks noGrp="1"/>
          </p:cNvSpPr>
          <p:nvPr>
            <p:ph type="ctrTitle"/>
          </p:nvPr>
        </p:nvSpPr>
        <p:spPr>
          <a:xfrm>
            <a:off x="1019432" y="2070041"/>
            <a:ext cx="10212860" cy="2387600"/>
          </a:xfrm>
        </p:spPr>
        <p:txBody>
          <a:bodyPr>
            <a:normAutofit/>
          </a:bodyPr>
          <a:lstStyle/>
          <a:p>
            <a:pPr>
              <a:lnSpc>
                <a:spcPct val="150000"/>
              </a:lnSpc>
            </a:pPr>
            <a:r>
              <a:rPr lang="en-US" sz="4400" dirty="0">
                <a:solidFill>
                  <a:schemeClr val="bg1"/>
                </a:solidFill>
                <a:latin typeface="Nunito Sans" pitchFamily="2" charset="-18"/>
              </a:rPr>
              <a:t>THE POLISH SPACE</a:t>
            </a:r>
            <a:r>
              <a:rPr lang="pl-PL" sz="4400" dirty="0">
                <a:solidFill>
                  <a:schemeClr val="bg1"/>
                </a:solidFill>
                <a:latin typeface="Nunito Sans" pitchFamily="2" charset="-18"/>
              </a:rPr>
              <a:t> </a:t>
            </a:r>
            <a:r>
              <a:rPr lang="en-US" sz="4400" dirty="0">
                <a:solidFill>
                  <a:schemeClr val="bg1"/>
                </a:solidFill>
                <a:latin typeface="Nunito Sans" pitchFamily="2" charset="-18"/>
              </a:rPr>
              <a:t>SECTOR</a:t>
            </a:r>
            <a:br>
              <a:rPr lang="en-US" sz="4400" dirty="0">
                <a:solidFill>
                  <a:schemeClr val="bg1"/>
                </a:solidFill>
                <a:latin typeface="Nunito Sans" pitchFamily="2" charset="-18"/>
              </a:rPr>
            </a:br>
            <a:r>
              <a:rPr lang="en-US" sz="3700" dirty="0">
                <a:solidFill>
                  <a:schemeClr val="bg1"/>
                </a:solidFill>
                <a:latin typeface="Nunito Sans" pitchFamily="2" charset="-18"/>
              </a:rPr>
              <a:t>Catalogue of IAC</a:t>
            </a:r>
            <a:r>
              <a:rPr lang="pl-PL" sz="3700" dirty="0">
                <a:solidFill>
                  <a:schemeClr val="bg1"/>
                </a:solidFill>
                <a:latin typeface="Nunito Sans" pitchFamily="2" charset="-18"/>
              </a:rPr>
              <a:t> Baku </a:t>
            </a:r>
            <a:r>
              <a:rPr lang="en-US" sz="3700">
                <a:solidFill>
                  <a:schemeClr val="bg1"/>
                </a:solidFill>
                <a:latin typeface="Nunito Sans" pitchFamily="2" charset="-18"/>
              </a:rPr>
              <a:t>Participants </a:t>
            </a:r>
            <a:endParaRPr lang="pl-PL" sz="3700" dirty="0">
              <a:solidFill>
                <a:schemeClr val="bg1"/>
              </a:solidFill>
              <a:latin typeface="Nunito Sans" pitchFamily="2" charset="-18"/>
            </a:endParaRPr>
          </a:p>
        </p:txBody>
      </p:sp>
      <p:cxnSp>
        <p:nvCxnSpPr>
          <p:cNvPr id="5" name="Łącznik prosty 4">
            <a:extLst>
              <a:ext uri="{FF2B5EF4-FFF2-40B4-BE49-F238E27FC236}">
                <a16:creationId xmlns:a16="http://schemas.microsoft.com/office/drawing/2014/main" id="{67ED0D19-3E2F-2CAF-75D6-F61A56C9E520}"/>
              </a:ext>
            </a:extLst>
          </p:cNvPr>
          <p:cNvCxnSpPr>
            <a:cxnSpLocks/>
          </p:cNvCxnSpPr>
          <p:nvPr/>
        </p:nvCxnSpPr>
        <p:spPr>
          <a:xfrm>
            <a:off x="2369574" y="3643738"/>
            <a:ext cx="7688826" cy="0"/>
          </a:xfrm>
          <a:prstGeom prst="line">
            <a:avLst/>
          </a:prstGeom>
          <a:ln w="28575">
            <a:solidFill>
              <a:schemeClr val="bg1">
                <a:alpha val="26000"/>
              </a:schemeClr>
            </a:solidFill>
            <a:prstDash val="dash"/>
          </a:ln>
        </p:spPr>
        <p:style>
          <a:lnRef idx="1">
            <a:schemeClr val="dk1"/>
          </a:lnRef>
          <a:fillRef idx="0">
            <a:schemeClr val="dk1"/>
          </a:fillRef>
          <a:effectRef idx="0">
            <a:schemeClr val="dk1"/>
          </a:effectRef>
          <a:fontRef idx="minor">
            <a:schemeClr val="tx1"/>
          </a:fontRef>
        </p:style>
      </p:cxnSp>
      <p:pic>
        <p:nvPicPr>
          <p:cNvPr id="8" name="Obraz 7" descr="Obraz zawierający tekst, Czcionka, Grafika, logo&#10;&#10;Opis wygenerowany automatycznie">
            <a:extLst>
              <a:ext uri="{FF2B5EF4-FFF2-40B4-BE49-F238E27FC236}">
                <a16:creationId xmlns:a16="http://schemas.microsoft.com/office/drawing/2014/main" id="{61F8A80D-F6FE-A527-DE8E-611ED7012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646" y="276998"/>
            <a:ext cx="4127073" cy="2298150"/>
          </a:xfrm>
          <a:prstGeom prst="rect">
            <a:avLst/>
          </a:prstGeom>
        </p:spPr>
      </p:pic>
    </p:spTree>
    <p:extLst>
      <p:ext uri="{BB962C8B-B14F-4D97-AF65-F5344CB8AC3E}">
        <p14:creationId xmlns:p14="http://schemas.microsoft.com/office/powerpoint/2010/main" val="3171868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1446756" y="294538"/>
            <a:ext cx="9820794" cy="1033669"/>
          </a:xfrm>
        </p:spPr>
        <p:txBody>
          <a:bodyPr>
            <a:normAutofit/>
          </a:bodyPr>
          <a:lstStyle/>
          <a:p>
            <a:r>
              <a:rPr lang="en-US" sz="2800" dirty="0" err="1">
                <a:solidFill>
                  <a:srgbClr val="FFFFFF"/>
                </a:solidFill>
                <a:latin typeface="Nunito Sans SemiBold" pitchFamily="2" charset="-18"/>
              </a:rPr>
              <a:t>Łukasiewicz</a:t>
            </a:r>
            <a:r>
              <a:rPr lang="en-US" sz="2800" dirty="0">
                <a:solidFill>
                  <a:srgbClr val="FFFFFF"/>
                </a:solidFill>
                <a:latin typeface="Nunito Sans SemiBold" pitchFamily="2" charset="-18"/>
              </a:rPr>
              <a:t> Research Network</a:t>
            </a:r>
            <a:r>
              <a:rPr lang="pl-PL" sz="2800" dirty="0">
                <a:solidFill>
                  <a:srgbClr val="FFFFFF"/>
                </a:solidFill>
                <a:latin typeface="Nunito Sans SemiBold" pitchFamily="2" charset="-18"/>
              </a:rPr>
              <a:t> </a:t>
            </a:r>
            <a:r>
              <a:rPr lang="en-US" sz="2800" dirty="0">
                <a:solidFill>
                  <a:srgbClr val="FFFFFF"/>
                </a:solidFill>
                <a:latin typeface="Nunito Sans SemiBold" pitchFamily="2" charset="-18"/>
              </a:rPr>
              <a:t>Institute of Aviation</a:t>
            </a:r>
            <a:endParaRPr lang="pl-PL" sz="2800" dirty="0">
              <a:solidFill>
                <a:srgbClr val="FFFFFF"/>
              </a:solidFill>
              <a:latin typeface="Nunito Sans SemiBold" pitchFamily="2" charset="-18"/>
            </a:endParaRPr>
          </a:p>
        </p:txBody>
      </p:sp>
      <p:pic>
        <p:nvPicPr>
          <p:cNvPr id="9" name="Obraz 8" descr="Obraz zawierający kula, światło, Wielobarwność&#10;&#10;Opis wygenerowany automatycznie">
            <a:extLst>
              <a:ext uri="{FF2B5EF4-FFF2-40B4-BE49-F238E27FC236}">
                <a16:creationId xmlns:a16="http://schemas.microsoft.com/office/drawing/2014/main" id="{70C3FA75-269B-90A9-C68F-E6A48B8406B9}"/>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11" name="Łącznik prosty 10">
            <a:extLst>
              <a:ext uri="{FF2B5EF4-FFF2-40B4-BE49-F238E27FC236}">
                <a16:creationId xmlns:a16="http://schemas.microsoft.com/office/drawing/2014/main" id="{048D2D63-A7D9-5780-CD46-A1228F6A9E0D}"/>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8DD2A0E1-0558-8CF3-F171-8080DCD50599}"/>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978195" y="1741362"/>
            <a:ext cx="9192939" cy="3683358"/>
          </a:xfrm>
        </p:spPr>
        <p:txBody>
          <a:bodyPr anchor="ctr">
            <a:normAutofit/>
          </a:bodyPr>
          <a:lstStyle/>
          <a:p>
            <a:pPr marL="0" indent="0">
              <a:buNone/>
            </a:pPr>
            <a:r>
              <a:rPr lang="en-US" sz="2000" dirty="0">
                <a:solidFill>
                  <a:schemeClr val="bg1"/>
                </a:solidFill>
              </a:rPr>
              <a:t>The</a:t>
            </a:r>
            <a:r>
              <a:rPr lang="pl-PL" sz="2000" dirty="0">
                <a:solidFill>
                  <a:schemeClr val="bg1"/>
                </a:solidFill>
              </a:rPr>
              <a:t> </a:t>
            </a:r>
            <a:r>
              <a:rPr lang="en-US" sz="2000" dirty="0">
                <a:solidFill>
                  <a:schemeClr val="bg1"/>
                </a:solidFill>
              </a:rPr>
              <a:t>development policy of the </a:t>
            </a:r>
            <a:r>
              <a:rPr lang="en-US" sz="2000" dirty="0" err="1">
                <a:solidFill>
                  <a:schemeClr val="bg1"/>
                </a:solidFill>
              </a:rPr>
              <a:t>Łukasiewicz</a:t>
            </a:r>
            <a:r>
              <a:rPr lang="en-US" sz="2000" dirty="0">
                <a:solidFill>
                  <a:schemeClr val="bg1"/>
                </a:solidFill>
              </a:rPr>
              <a:t> Research Network Institute of Aviation is</a:t>
            </a:r>
            <a:r>
              <a:rPr lang="pl-PL" sz="2000" dirty="0">
                <a:solidFill>
                  <a:schemeClr val="bg1"/>
                </a:solidFill>
              </a:rPr>
              <a:t> </a:t>
            </a:r>
            <a:r>
              <a:rPr lang="en-US" sz="2000" dirty="0">
                <a:solidFill>
                  <a:schemeClr val="bg1"/>
                </a:solidFill>
              </a:rPr>
              <a:t>based on continuing the </a:t>
            </a:r>
            <a:r>
              <a:rPr lang="en-US" sz="2000" dirty="0">
                <a:solidFill>
                  <a:schemeClr val="bg1"/>
                </a:solidFill>
                <a:latin typeface="Nunito Sans" pitchFamily="2" charset="-18"/>
              </a:rPr>
              <a:t>traditional</a:t>
            </a:r>
            <a:r>
              <a:rPr lang="en-US" sz="2000" dirty="0">
                <a:solidFill>
                  <a:schemeClr val="bg1"/>
                </a:solidFill>
              </a:rPr>
              <a:t> areas of research aerodynamics, design and testing of</a:t>
            </a:r>
            <a:r>
              <a:rPr lang="pl-PL" sz="2000" dirty="0">
                <a:solidFill>
                  <a:schemeClr val="bg1"/>
                </a:solidFill>
              </a:rPr>
              <a:t> </a:t>
            </a:r>
            <a:r>
              <a:rPr lang="en-US" sz="2000" dirty="0">
                <a:solidFill>
                  <a:schemeClr val="bg1"/>
                </a:solidFill>
              </a:rPr>
              <a:t>aviation structures, aviation instrumentation, propulsions and on intensive</a:t>
            </a:r>
            <a:r>
              <a:rPr lang="pl-PL" sz="2000" dirty="0">
                <a:solidFill>
                  <a:schemeClr val="bg1"/>
                </a:solidFill>
              </a:rPr>
              <a:t> </a:t>
            </a:r>
            <a:r>
              <a:rPr lang="en-US" sz="2000" dirty="0">
                <a:solidFill>
                  <a:schemeClr val="bg1"/>
                </a:solidFill>
              </a:rPr>
              <a:t>implementation of new areas</a:t>
            </a:r>
            <a:r>
              <a:rPr lang="pl-PL" sz="2000" dirty="0">
                <a:solidFill>
                  <a:schemeClr val="bg1"/>
                </a:solidFill>
              </a:rPr>
              <a:t>. </a:t>
            </a:r>
          </a:p>
        </p:txBody>
      </p:sp>
      <p:sp>
        <p:nvSpPr>
          <p:cNvPr id="5" name="pole tekstowe 4">
            <a:extLst>
              <a:ext uri="{FF2B5EF4-FFF2-40B4-BE49-F238E27FC236}">
                <a16:creationId xmlns:a16="http://schemas.microsoft.com/office/drawing/2014/main" id="{F5C97705-A3AD-05B4-5506-CCD0F1394EC5}"/>
              </a:ext>
            </a:extLst>
          </p:cNvPr>
          <p:cNvSpPr txBox="1"/>
          <p:nvPr/>
        </p:nvSpPr>
        <p:spPr>
          <a:xfrm>
            <a:off x="7653969" y="5675229"/>
            <a:ext cx="6094476" cy="923330"/>
          </a:xfrm>
          <a:prstGeom prst="rect">
            <a:avLst/>
          </a:prstGeom>
          <a:noFill/>
        </p:spPr>
        <p:txBody>
          <a:bodyPr wrap="square">
            <a:spAutoFit/>
          </a:bodyPr>
          <a:lstStyle/>
          <a:p>
            <a:r>
              <a:rPr lang="pl-PL" sz="1800" b="1" i="0" u="none" strike="noStrike" baseline="0" dirty="0" err="1">
                <a:solidFill>
                  <a:srgbClr val="000000"/>
                </a:solidFill>
                <a:latin typeface="Nunito Sans" pitchFamily="2" charset="-18"/>
              </a:rPr>
              <a:t>Contactin</a:t>
            </a:r>
            <a:r>
              <a:rPr lang="pl-PL" sz="1800" b="1" i="0" u="none" strike="noStrike" baseline="0" dirty="0">
                <a:solidFill>
                  <a:srgbClr val="000000"/>
                </a:solidFill>
                <a:latin typeface="Nunito Sans" pitchFamily="2" charset="-18"/>
              </a:rPr>
              <a:t> </a:t>
            </a:r>
            <a:r>
              <a:rPr lang="pl-PL" sz="1800" b="1" i="0" u="none" strike="noStrike" baseline="0" dirty="0" err="1">
                <a:solidFill>
                  <a:srgbClr val="000000"/>
                </a:solidFill>
                <a:latin typeface="Nunito Sans" pitchFamily="2" charset="-18"/>
              </a:rPr>
              <a:t>formation</a:t>
            </a:r>
            <a:r>
              <a:rPr lang="pl-PL" sz="1800" b="1" i="0" u="none" strike="noStrike" baseline="0" dirty="0">
                <a:solidFill>
                  <a:srgbClr val="000000"/>
                </a:solidFill>
                <a:latin typeface="Nunito Sans" pitchFamily="2" charset="-18"/>
              </a:rPr>
              <a:t>:</a:t>
            </a:r>
            <a:endParaRPr lang="pl-PL" sz="1800" b="0" i="0" u="none" strike="noStrike" baseline="0" dirty="0">
              <a:solidFill>
                <a:srgbClr val="000000"/>
              </a:solidFill>
              <a:latin typeface="Nunito Sans" pitchFamily="2" charset="-18"/>
            </a:endParaRPr>
          </a:p>
          <a:p>
            <a:r>
              <a:rPr lang="pl-PL" sz="1800" b="0" i="0" u="none" strike="noStrike" baseline="0" dirty="0">
                <a:solidFill>
                  <a:srgbClr val="000000"/>
                </a:solidFill>
                <a:latin typeface="Nunito Sans" pitchFamily="2" charset="-18"/>
              </a:rPr>
              <a:t>https://ilot.lukasiewicz.gov.pl/en/</a:t>
            </a:r>
          </a:p>
          <a:p>
            <a:r>
              <a:rPr lang="pl-PL" sz="1800" b="0" i="0" u="none" strike="noStrike" baseline="0" dirty="0">
                <a:solidFill>
                  <a:srgbClr val="000000"/>
                </a:solidFill>
                <a:latin typeface="Nunito Sans" pitchFamily="2" charset="-18"/>
              </a:rPr>
              <a:t>ilot@ilot.lukasiewicz.gov.pl</a:t>
            </a:r>
            <a:endParaRPr lang="pl-PL" dirty="0"/>
          </a:p>
        </p:txBody>
      </p:sp>
      <p:pic>
        <p:nvPicPr>
          <p:cNvPr id="7" name="Obraz 6">
            <a:extLst>
              <a:ext uri="{FF2B5EF4-FFF2-40B4-BE49-F238E27FC236}">
                <a16:creationId xmlns:a16="http://schemas.microsoft.com/office/drawing/2014/main" id="{17FCB715-AD59-FC41-6CEE-21E3E137433D}"/>
              </a:ext>
            </a:extLst>
          </p:cNvPr>
          <p:cNvPicPr>
            <a:picLocks noChangeAspect="1"/>
          </p:cNvPicPr>
          <p:nvPr/>
        </p:nvPicPr>
        <p:blipFill>
          <a:blip r:embed="rId3"/>
          <a:stretch>
            <a:fillRect/>
          </a:stretch>
        </p:blipFill>
        <p:spPr>
          <a:xfrm>
            <a:off x="1503123" y="5568650"/>
            <a:ext cx="2705623" cy="1101193"/>
          </a:xfrm>
          <a:prstGeom prst="rect">
            <a:avLst/>
          </a:prstGeom>
        </p:spPr>
      </p:pic>
    </p:spTree>
    <p:extLst>
      <p:ext uri="{BB962C8B-B14F-4D97-AF65-F5344CB8AC3E}">
        <p14:creationId xmlns:p14="http://schemas.microsoft.com/office/powerpoint/2010/main" val="418918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2824619" y="294538"/>
            <a:ext cx="8442931" cy="1033669"/>
          </a:xfrm>
        </p:spPr>
        <p:txBody>
          <a:bodyPr>
            <a:normAutofit/>
          </a:bodyPr>
          <a:lstStyle/>
          <a:p>
            <a:r>
              <a:rPr lang="pl-PL" sz="2800" dirty="0" err="1">
                <a:solidFill>
                  <a:srgbClr val="FFFFFF"/>
                </a:solidFill>
                <a:latin typeface="Nunito Sans SemiBold" pitchFamily="2" charset="-18"/>
              </a:rPr>
              <a:t>Thorium</a:t>
            </a:r>
            <a:r>
              <a:rPr lang="pl-PL" sz="2800" dirty="0">
                <a:solidFill>
                  <a:srgbClr val="FFFFFF"/>
                </a:solidFill>
                <a:latin typeface="Nunito Sans SemiBold" pitchFamily="2" charset="-18"/>
              </a:rPr>
              <a:t> Space S.A</a:t>
            </a:r>
          </a:p>
        </p:txBody>
      </p:sp>
      <p:pic>
        <p:nvPicPr>
          <p:cNvPr id="5" name="Symbol zastępczy zawartości 4" descr="Obraz zawierający tekst, Czcionka, logo, Grafika&#10;&#10;Opis wygenerowany automatycznie">
            <a:extLst>
              <a:ext uri="{FF2B5EF4-FFF2-40B4-BE49-F238E27FC236}">
                <a16:creationId xmlns:a16="http://schemas.microsoft.com/office/drawing/2014/main" id="{C3BF782D-FD22-2E7B-A846-5DBFE05E0A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1831" y="5318244"/>
            <a:ext cx="2432216" cy="1512028"/>
          </a:xfrm>
        </p:spPr>
      </p:pic>
      <p:pic>
        <p:nvPicPr>
          <p:cNvPr id="4" name="Obraz 3" descr="Obraz zawierający kula, światło, Wielobarwność&#10;&#10;Opis wygenerowany automatycznie">
            <a:extLst>
              <a:ext uri="{FF2B5EF4-FFF2-40B4-BE49-F238E27FC236}">
                <a16:creationId xmlns:a16="http://schemas.microsoft.com/office/drawing/2014/main" id="{D0CFEB55-15EE-CEE0-7D96-4B018FAE84AB}"/>
              </a:ext>
            </a:extLst>
          </p:cNvPr>
          <p:cNvPicPr>
            <a:picLocks noChangeAspect="1"/>
          </p:cNvPicPr>
          <p:nvPr/>
        </p:nvPicPr>
        <p:blipFill rotWithShape="1">
          <a:blip r:embed="rId3">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6" name="Łącznik prosty 5">
            <a:extLst>
              <a:ext uri="{FF2B5EF4-FFF2-40B4-BE49-F238E27FC236}">
                <a16:creationId xmlns:a16="http://schemas.microsoft.com/office/drawing/2014/main" id="{68EA7E11-B827-38A1-86C4-ADCFA94343EF}"/>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7" name="Łącznik prosty 6">
            <a:extLst>
              <a:ext uri="{FF2B5EF4-FFF2-40B4-BE49-F238E27FC236}">
                <a16:creationId xmlns:a16="http://schemas.microsoft.com/office/drawing/2014/main" id="{21D0A69D-28D2-82C3-8D72-CBAADAD27EB7}"/>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11" name="pole tekstowe 10">
            <a:extLst>
              <a:ext uri="{FF2B5EF4-FFF2-40B4-BE49-F238E27FC236}">
                <a16:creationId xmlns:a16="http://schemas.microsoft.com/office/drawing/2014/main" id="{E015CFFE-AEBA-297F-BF75-8CCA42F92678}"/>
              </a:ext>
            </a:extLst>
          </p:cNvPr>
          <p:cNvSpPr txBox="1"/>
          <p:nvPr/>
        </p:nvSpPr>
        <p:spPr>
          <a:xfrm>
            <a:off x="7748477" y="5617560"/>
            <a:ext cx="6097772" cy="1200329"/>
          </a:xfrm>
          <a:prstGeom prst="rect">
            <a:avLst/>
          </a:prstGeom>
          <a:noFill/>
        </p:spPr>
        <p:txBody>
          <a:bodyPr wrap="square">
            <a:spAutoFit/>
          </a:bodyPr>
          <a:lstStyle/>
          <a:p>
            <a:r>
              <a:rPr lang="pl-PL" sz="1800" b="1" i="0" u="none" strike="noStrike" baseline="0" dirty="0" err="1">
                <a:solidFill>
                  <a:srgbClr val="000000"/>
                </a:solidFill>
                <a:latin typeface="Nunito Sans" pitchFamily="2" charset="-18"/>
              </a:rPr>
              <a:t>Contactin</a:t>
            </a:r>
            <a:r>
              <a:rPr lang="pl-PL" sz="1800" b="1" i="0" u="none" strike="noStrike" baseline="0" dirty="0">
                <a:solidFill>
                  <a:srgbClr val="000000"/>
                </a:solidFill>
                <a:latin typeface="Nunito Sans" pitchFamily="2" charset="-18"/>
              </a:rPr>
              <a:t> </a:t>
            </a:r>
            <a:r>
              <a:rPr lang="pl-PL" sz="1800" b="1" i="0" u="none" strike="noStrike" baseline="0" dirty="0" err="1">
                <a:solidFill>
                  <a:srgbClr val="000000"/>
                </a:solidFill>
                <a:latin typeface="Nunito Sans" pitchFamily="2" charset="-18"/>
              </a:rPr>
              <a:t>formation</a:t>
            </a:r>
            <a:r>
              <a:rPr lang="pl-PL" sz="1800" b="1" i="0" u="none" strike="noStrike" baseline="0" dirty="0">
                <a:solidFill>
                  <a:srgbClr val="000000"/>
                </a:solidFill>
                <a:latin typeface="Nunito Sans" pitchFamily="2" charset="-18"/>
              </a:rPr>
              <a:t>:</a:t>
            </a:r>
          </a:p>
          <a:p>
            <a:r>
              <a:rPr lang="en-US" dirty="0" err="1"/>
              <a:t>thorium.space</a:t>
            </a:r>
            <a:endParaRPr lang="en-US" dirty="0"/>
          </a:p>
          <a:p>
            <a:r>
              <a:rPr lang="en-US" dirty="0" err="1"/>
              <a:t>office@thorium.space</a:t>
            </a:r>
            <a:endParaRPr lang="pl-PL" dirty="0"/>
          </a:p>
          <a:p>
            <a:endParaRPr lang="pl-PL" sz="1800" b="0" i="0" u="none" strike="noStrike" baseline="0" dirty="0">
              <a:solidFill>
                <a:srgbClr val="000000"/>
              </a:solidFill>
              <a:latin typeface="Nunito Sans" pitchFamily="2" charset="-18"/>
            </a:endParaRPr>
          </a:p>
        </p:txBody>
      </p:sp>
      <p:sp>
        <p:nvSpPr>
          <p:cNvPr id="15" name="pole tekstowe 14">
            <a:extLst>
              <a:ext uri="{FF2B5EF4-FFF2-40B4-BE49-F238E27FC236}">
                <a16:creationId xmlns:a16="http://schemas.microsoft.com/office/drawing/2014/main" id="{0E378DF2-EE98-C4B8-CD43-0AD4BA873356}"/>
              </a:ext>
            </a:extLst>
          </p:cNvPr>
          <p:cNvSpPr txBox="1"/>
          <p:nvPr/>
        </p:nvSpPr>
        <p:spPr>
          <a:xfrm>
            <a:off x="829339" y="2150537"/>
            <a:ext cx="10286999" cy="2308324"/>
          </a:xfrm>
          <a:prstGeom prst="rect">
            <a:avLst/>
          </a:prstGeom>
          <a:noFill/>
        </p:spPr>
        <p:txBody>
          <a:bodyPr wrap="square">
            <a:spAutoFit/>
          </a:bodyPr>
          <a:lstStyle/>
          <a:p>
            <a:r>
              <a:rPr lang="en-US" dirty="0">
                <a:solidFill>
                  <a:schemeClr val="bg1"/>
                </a:solidFill>
              </a:rPr>
              <a:t>Thorium Space Technology creates next-generation Small LEO/MEO/GEO</a:t>
            </a:r>
            <a:r>
              <a:rPr lang="pl-PL" dirty="0">
                <a:solidFill>
                  <a:schemeClr val="bg1"/>
                </a:solidFill>
              </a:rPr>
              <a:t> </a:t>
            </a:r>
            <a:r>
              <a:rPr lang="en-US" dirty="0">
                <a:solidFill>
                  <a:schemeClr val="bg1"/>
                </a:solidFill>
              </a:rPr>
              <a:t>HTS satellite platforms and RF payloads, particularly Multi-Beam communication transponders in K/Ka and E-Band. </a:t>
            </a:r>
            <a:r>
              <a:rPr lang="pl-PL" dirty="0" err="1">
                <a:solidFill>
                  <a:schemeClr val="bg1"/>
                </a:solidFill>
              </a:rPr>
              <a:t>They</a:t>
            </a:r>
            <a:r>
              <a:rPr lang="en-US" dirty="0">
                <a:solidFill>
                  <a:schemeClr val="bg1"/>
                </a:solidFill>
              </a:rPr>
              <a:t> redefine the future of satellite</a:t>
            </a:r>
            <a:r>
              <a:rPr lang="pl-PL" dirty="0">
                <a:solidFill>
                  <a:schemeClr val="bg1"/>
                </a:solidFill>
              </a:rPr>
              <a:t> </a:t>
            </a:r>
            <a:r>
              <a:rPr lang="en-US" dirty="0">
                <a:solidFill>
                  <a:schemeClr val="bg1"/>
                </a:solidFill>
              </a:rPr>
              <a:t>communications by pushing beyond the possible.</a:t>
            </a:r>
            <a:r>
              <a:rPr lang="pl-PL" dirty="0">
                <a:solidFill>
                  <a:schemeClr val="bg1"/>
                </a:solidFill>
              </a:rPr>
              <a:t> </a:t>
            </a:r>
            <a:r>
              <a:rPr lang="pl-PL" dirty="0" err="1">
                <a:solidFill>
                  <a:schemeClr val="bg1"/>
                </a:solidFill>
              </a:rPr>
              <a:t>Their</a:t>
            </a:r>
            <a:r>
              <a:rPr lang="en-US" dirty="0">
                <a:solidFill>
                  <a:schemeClr val="bg1"/>
                </a:solidFill>
              </a:rPr>
              <a:t> flagship projects are</a:t>
            </a:r>
            <a:r>
              <a:rPr lang="pl-PL" dirty="0">
                <a:solidFill>
                  <a:schemeClr val="bg1"/>
                </a:solidFill>
              </a:rPr>
              <a:t> </a:t>
            </a:r>
            <a:r>
              <a:rPr lang="en-US" dirty="0">
                <a:solidFill>
                  <a:schemeClr val="bg1"/>
                </a:solidFill>
              </a:rPr>
              <a:t>Flat Panel Active Antenna for Ka-Band, Multi-Beam E-Band AESA Transponder, Polish 5G </a:t>
            </a:r>
            <a:r>
              <a:rPr lang="en-US" dirty="0" err="1">
                <a:solidFill>
                  <a:schemeClr val="bg1"/>
                </a:solidFill>
              </a:rPr>
              <a:t>mmWave</a:t>
            </a:r>
            <a:r>
              <a:rPr lang="en-US" dirty="0">
                <a:solidFill>
                  <a:schemeClr val="bg1"/>
                </a:solidFill>
              </a:rPr>
              <a:t> </a:t>
            </a:r>
            <a:r>
              <a:rPr lang="en-US" dirty="0" err="1">
                <a:solidFill>
                  <a:schemeClr val="bg1"/>
                </a:solidFill>
              </a:rPr>
              <a:t>MicroCell</a:t>
            </a:r>
            <a:r>
              <a:rPr lang="en-US" dirty="0">
                <a:solidFill>
                  <a:schemeClr val="bg1"/>
                </a:solidFill>
              </a:rPr>
              <a:t>, and Satellite Sensing and Communication System for Suborbital Rockets (SUBCOM). The company consists</a:t>
            </a:r>
            <a:r>
              <a:rPr lang="pl-PL" dirty="0">
                <a:solidFill>
                  <a:schemeClr val="bg1"/>
                </a:solidFill>
              </a:rPr>
              <a:t> </a:t>
            </a:r>
            <a:r>
              <a:rPr lang="en-US" dirty="0">
                <a:solidFill>
                  <a:schemeClr val="bg1"/>
                </a:solidFill>
              </a:rPr>
              <a:t>of an interdisciplinary team of </a:t>
            </a:r>
            <a:r>
              <a:rPr lang="en-US" dirty="0">
                <a:solidFill>
                  <a:schemeClr val="bg1"/>
                </a:solidFill>
                <a:latin typeface="Nunito Sans" pitchFamily="2" charset="-18"/>
              </a:rPr>
              <a:t>space</a:t>
            </a:r>
            <a:r>
              <a:rPr lang="en-US" dirty="0">
                <a:solidFill>
                  <a:schemeClr val="bg1"/>
                </a:solidFill>
              </a:rPr>
              <a:t> technology engineers and specialists in</a:t>
            </a:r>
            <a:r>
              <a:rPr lang="pl-PL" dirty="0">
                <a:solidFill>
                  <a:schemeClr val="bg1"/>
                </a:solidFill>
              </a:rPr>
              <a:t> </a:t>
            </a:r>
            <a:r>
              <a:rPr lang="en-US" dirty="0">
                <a:solidFill>
                  <a:schemeClr val="bg1"/>
                </a:solidFill>
              </a:rPr>
              <a:t>related</a:t>
            </a:r>
            <a:r>
              <a:rPr lang="pl-PL" dirty="0">
                <a:solidFill>
                  <a:schemeClr val="bg1"/>
                </a:solidFill>
              </a:rPr>
              <a:t> </a:t>
            </a:r>
            <a:r>
              <a:rPr lang="en-US" dirty="0" err="1">
                <a:solidFill>
                  <a:schemeClr val="bg1"/>
                </a:solidFill>
              </a:rPr>
              <a:t>fields.In</a:t>
            </a:r>
            <a:r>
              <a:rPr lang="en-US" dirty="0">
                <a:solidFill>
                  <a:schemeClr val="bg1"/>
                </a:solidFill>
              </a:rPr>
              <a:t> 2021, www.startus-insights.com announced Thorium Space</a:t>
            </a:r>
            <a:r>
              <a:rPr lang="pl-PL" dirty="0">
                <a:solidFill>
                  <a:schemeClr val="bg1"/>
                </a:solidFill>
              </a:rPr>
              <a:t> </a:t>
            </a:r>
            <a:r>
              <a:rPr lang="en-US" dirty="0">
                <a:solidFill>
                  <a:schemeClr val="bg1"/>
                </a:solidFill>
              </a:rPr>
              <a:t>as one of the ten most innovative space technology startups and our Ka-band</a:t>
            </a:r>
            <a:r>
              <a:rPr lang="pl-PL" dirty="0">
                <a:solidFill>
                  <a:schemeClr val="bg1"/>
                </a:solidFill>
              </a:rPr>
              <a:t> </a:t>
            </a:r>
            <a:r>
              <a:rPr lang="en-US" dirty="0">
                <a:solidFill>
                  <a:schemeClr val="bg1"/>
                </a:solidFill>
              </a:rPr>
              <a:t>transponder and antenna - one of the 5 Top Space Tech </a:t>
            </a:r>
            <a:r>
              <a:rPr lang="en-US" dirty="0" err="1">
                <a:solidFill>
                  <a:schemeClr val="bg1"/>
                </a:solidFill>
              </a:rPr>
              <a:t>Globa</a:t>
            </a:r>
            <a:r>
              <a:rPr lang="pl-PL" dirty="0">
                <a:solidFill>
                  <a:schemeClr val="bg1"/>
                </a:solidFill>
              </a:rPr>
              <a:t>l </a:t>
            </a:r>
            <a:r>
              <a:rPr lang="en-US" dirty="0">
                <a:solidFill>
                  <a:schemeClr val="bg1"/>
                </a:solidFill>
              </a:rPr>
              <a:t>Manufacturing Solutions 2021.</a:t>
            </a:r>
            <a:endParaRPr lang="pl-PL" dirty="0">
              <a:solidFill>
                <a:schemeClr val="bg1"/>
              </a:solidFill>
            </a:endParaRPr>
          </a:p>
        </p:txBody>
      </p:sp>
    </p:spTree>
    <p:extLst>
      <p:ext uri="{BB962C8B-B14F-4D97-AF65-F5344CB8AC3E}">
        <p14:creationId xmlns:p14="http://schemas.microsoft.com/office/powerpoint/2010/main" val="189220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4283901" y="294538"/>
            <a:ext cx="6983649" cy="1033669"/>
          </a:xfrm>
        </p:spPr>
        <p:txBody>
          <a:bodyPr>
            <a:normAutofit/>
          </a:bodyPr>
          <a:lstStyle/>
          <a:p>
            <a:r>
              <a:rPr lang="pl-PL" sz="2800" dirty="0">
                <a:solidFill>
                  <a:srgbClr val="FFFFFF"/>
                </a:solidFill>
                <a:latin typeface="Nunito Sans SemiBold" pitchFamily="2" charset="-18"/>
              </a:rPr>
              <a:t>KALMAN</a:t>
            </a:r>
          </a:p>
        </p:txBody>
      </p:sp>
      <p:pic>
        <p:nvPicPr>
          <p:cNvPr id="7" name="Obraz 6" descr="Obraz zawierający kula, światło, Wielobarwność&#10;&#10;Opis wygenerowany automatycznie">
            <a:extLst>
              <a:ext uri="{FF2B5EF4-FFF2-40B4-BE49-F238E27FC236}">
                <a16:creationId xmlns:a16="http://schemas.microsoft.com/office/drawing/2014/main" id="{5F678330-A827-94A5-1586-993705CA631B}"/>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11" name="Łącznik prosty 10">
            <a:extLst>
              <a:ext uri="{FF2B5EF4-FFF2-40B4-BE49-F238E27FC236}">
                <a16:creationId xmlns:a16="http://schemas.microsoft.com/office/drawing/2014/main" id="{B547F715-D96D-98A4-E00E-47781C8622FA}"/>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BF609F8C-37EB-662E-B7F9-87AAD889A330}"/>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988828" y="1977991"/>
            <a:ext cx="9962707" cy="2977505"/>
          </a:xfrm>
        </p:spPr>
        <p:txBody>
          <a:bodyPr anchor="ctr">
            <a:normAutofit/>
          </a:bodyPr>
          <a:lstStyle/>
          <a:p>
            <a:pPr marL="0" indent="0">
              <a:buNone/>
            </a:pPr>
            <a:r>
              <a:rPr lang="en-US" sz="1600" dirty="0">
                <a:solidFill>
                  <a:schemeClr val="bg1"/>
                </a:solidFill>
                <a:latin typeface="Nunito Sans" pitchFamily="2" charset="-18"/>
              </a:rPr>
              <a:t>Kalman is a high-tech, mobile and semi-autonomous robot, which has a modular structure for easy servicing and modernization. The project is based on several assumptions that now serve as the development guidelines: modularity, mobility, agility, transparency, redundancy and simplicity.</a:t>
            </a:r>
          </a:p>
          <a:p>
            <a:pPr marL="0" indent="0">
              <a:buNone/>
            </a:pPr>
            <a:r>
              <a:rPr lang="en-US" sz="1600" dirty="0">
                <a:solidFill>
                  <a:schemeClr val="bg1"/>
                </a:solidFill>
                <a:latin typeface="Nunito Sans" pitchFamily="2" charset="-18"/>
              </a:rPr>
              <a:t>The robot has a lightweight frame and a rocker suspension inspired by NASA rovers. Seamless ride is provided by a system of four independently propelled wheels capable of independent rotation in relation to the vertical axis. Tires are made in 3D printing technology from flexible TPU and have a shock-absorbing structure. DC motors, hidden in the wheels, transmit the torque and enable Kalman to traverse even the toughest terrain. </a:t>
            </a:r>
          </a:p>
          <a:p>
            <a:pPr marL="0" indent="0">
              <a:buNone/>
            </a:pPr>
            <a:r>
              <a:rPr lang="en-US" sz="1600" dirty="0">
                <a:solidFill>
                  <a:schemeClr val="bg1"/>
                </a:solidFill>
                <a:latin typeface="Nunito Sans" pitchFamily="2" charset="-18"/>
              </a:rPr>
              <a:t>Among the robot's recent achievements are winning the European Rover Challenge 2023, the Canadian International Rover Challenge 2023, the International Rover Challenge 2023, and taking the best place among European teams at the University Rover Challenge 2023.</a:t>
            </a:r>
          </a:p>
        </p:txBody>
      </p:sp>
      <p:sp>
        <p:nvSpPr>
          <p:cNvPr id="5" name="pole tekstowe 4">
            <a:extLst>
              <a:ext uri="{FF2B5EF4-FFF2-40B4-BE49-F238E27FC236}">
                <a16:creationId xmlns:a16="http://schemas.microsoft.com/office/drawing/2014/main" id="{F5C97705-A3AD-05B4-5506-CCD0F1394EC5}"/>
              </a:ext>
            </a:extLst>
          </p:cNvPr>
          <p:cNvSpPr txBox="1"/>
          <p:nvPr/>
        </p:nvSpPr>
        <p:spPr>
          <a:xfrm>
            <a:off x="7860648" y="5662703"/>
            <a:ext cx="6094476" cy="923330"/>
          </a:xfrm>
          <a:prstGeom prst="rect">
            <a:avLst/>
          </a:prstGeom>
          <a:noFill/>
        </p:spPr>
        <p:txBody>
          <a:bodyPr wrap="square">
            <a:spAutoFit/>
          </a:bodyPr>
          <a:lstStyle/>
          <a:p>
            <a:r>
              <a:rPr lang="pl-PL" sz="1800" b="1" i="0" u="none" strike="noStrike" baseline="0" dirty="0" err="1">
                <a:solidFill>
                  <a:srgbClr val="000000"/>
                </a:solidFill>
                <a:latin typeface="Nunito Sans" pitchFamily="2" charset="-18"/>
              </a:rPr>
              <a:t>Contactin</a:t>
            </a:r>
            <a:r>
              <a:rPr lang="pl-PL" sz="1800" b="1" i="0" u="none" strike="noStrike" baseline="0" dirty="0">
                <a:solidFill>
                  <a:srgbClr val="000000"/>
                </a:solidFill>
                <a:latin typeface="Nunito Sans" pitchFamily="2" charset="-18"/>
              </a:rPr>
              <a:t> </a:t>
            </a:r>
            <a:r>
              <a:rPr lang="pl-PL" sz="1800" b="1" i="0" u="none" strike="noStrike" baseline="0" dirty="0" err="1">
                <a:solidFill>
                  <a:srgbClr val="000000"/>
                </a:solidFill>
                <a:latin typeface="Nunito Sans" pitchFamily="2" charset="-18"/>
              </a:rPr>
              <a:t>formation</a:t>
            </a:r>
            <a:r>
              <a:rPr lang="pl-PL" sz="1800" b="1" i="0" u="none" strike="noStrike" baseline="0" dirty="0">
                <a:solidFill>
                  <a:srgbClr val="000000"/>
                </a:solidFill>
                <a:latin typeface="Nunito Sans" pitchFamily="2" charset="-18"/>
              </a:rPr>
              <a:t>:</a:t>
            </a:r>
          </a:p>
          <a:p>
            <a:r>
              <a:rPr lang="pl-PL" sz="1800" b="0" i="0" u="none" strike="noStrike" baseline="0" dirty="0">
                <a:solidFill>
                  <a:srgbClr val="000000"/>
                </a:solidFill>
                <a:latin typeface="Nunito Sans" pitchFamily="2" charset="-18"/>
                <a:hlinkClick r:id="rId3"/>
              </a:rPr>
              <a:t>spacetech@agh.edu.pl</a:t>
            </a:r>
            <a:endParaRPr lang="pl-PL" sz="1800" b="0" i="0" u="none" strike="noStrike" baseline="0" dirty="0">
              <a:solidFill>
                <a:srgbClr val="000000"/>
              </a:solidFill>
              <a:latin typeface="Nunito Sans" pitchFamily="2" charset="-18"/>
            </a:endParaRPr>
          </a:p>
          <a:p>
            <a:r>
              <a:rPr lang="pl-PL" sz="1800" b="0" i="0" u="none" strike="noStrike" baseline="0" dirty="0">
                <a:solidFill>
                  <a:srgbClr val="000000"/>
                </a:solidFill>
                <a:latin typeface="Nunito Sans" pitchFamily="2" charset="-18"/>
              </a:rPr>
              <a:t>https://spacetech.agh.edu.pl/</a:t>
            </a:r>
          </a:p>
        </p:txBody>
      </p:sp>
      <p:sp>
        <p:nvSpPr>
          <p:cNvPr id="9" name="Rectangle 2">
            <a:extLst>
              <a:ext uri="{FF2B5EF4-FFF2-40B4-BE49-F238E27FC236}">
                <a16:creationId xmlns:a16="http://schemas.microsoft.com/office/drawing/2014/main" id="{B7F47544-3074-A4B8-C93C-306748F9D12F}"/>
              </a:ext>
            </a:extLst>
          </p:cNvPr>
          <p:cNvSpPr>
            <a:spLocks noChangeArrowheads="1"/>
          </p:cNvSpPr>
          <p:nvPr/>
        </p:nvSpPr>
        <p:spPr bwMode="auto">
          <a:xfrm>
            <a:off x="733647" y="4604778"/>
            <a:ext cx="9590566" cy="20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1025" name="Picture 1">
            <a:extLst>
              <a:ext uri="{FF2B5EF4-FFF2-40B4-BE49-F238E27FC236}">
                <a16:creationId xmlns:a16="http://schemas.microsoft.com/office/drawing/2014/main" id="{284D3DAC-0E5D-D050-5AE6-A86210039C9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09636" y="5635893"/>
            <a:ext cx="3516287" cy="101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7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2218038" y="294538"/>
            <a:ext cx="9049512" cy="1033669"/>
          </a:xfrm>
        </p:spPr>
        <p:txBody>
          <a:bodyPr>
            <a:normAutofit/>
          </a:bodyPr>
          <a:lstStyle/>
          <a:p>
            <a:r>
              <a:rPr lang="pl-PL" sz="2800" dirty="0">
                <a:solidFill>
                  <a:srgbClr val="FFFFFF"/>
                </a:solidFill>
                <a:latin typeface="Nunito Sans SemiBold" pitchFamily="2" charset="-18"/>
              </a:rPr>
              <a:t>Blue </a:t>
            </a:r>
            <a:r>
              <a:rPr lang="pl-PL" sz="2800" dirty="0" err="1">
                <a:solidFill>
                  <a:srgbClr val="FFFFFF"/>
                </a:solidFill>
                <a:latin typeface="Nunito Sans SemiBold" pitchFamily="2" charset="-18"/>
              </a:rPr>
              <a:t>Dot</a:t>
            </a:r>
            <a:r>
              <a:rPr lang="pl-PL" sz="2800" dirty="0">
                <a:solidFill>
                  <a:srgbClr val="FFFFFF"/>
                </a:solidFill>
                <a:latin typeface="Nunito Sans SemiBold" pitchFamily="2" charset="-18"/>
              </a:rPr>
              <a:t> Solutions </a:t>
            </a:r>
            <a:r>
              <a:rPr lang="fr-FR" sz="2800" dirty="0">
                <a:solidFill>
                  <a:srgbClr val="FFFFFF"/>
                </a:solidFill>
                <a:latin typeface="Nunito Sans SemiBold" pitchFamily="2" charset="-18"/>
              </a:rPr>
              <a:t>Sp. z o.o.</a:t>
            </a:r>
            <a:endParaRPr lang="pl-PL" sz="2800" dirty="0">
              <a:solidFill>
                <a:srgbClr val="FFFFFF"/>
              </a:solidFill>
              <a:latin typeface="Nunito Sans SemiBold" pitchFamily="2" charset="-18"/>
            </a:endParaRPr>
          </a:p>
        </p:txBody>
      </p:sp>
      <p:pic>
        <p:nvPicPr>
          <p:cNvPr id="6" name="Obraz 5" descr="Obraz zawierający kula, światło, Wielobarwność&#10;&#10;Opis wygenerowany automatycznie">
            <a:extLst>
              <a:ext uri="{FF2B5EF4-FFF2-40B4-BE49-F238E27FC236}">
                <a16:creationId xmlns:a16="http://schemas.microsoft.com/office/drawing/2014/main" id="{B8EE4E03-3C31-C244-CDA4-837EFE280E68}"/>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797070" y="1891970"/>
            <a:ext cx="9691097" cy="3370048"/>
          </a:xfrm>
        </p:spPr>
        <p:txBody>
          <a:bodyPr anchor="ctr">
            <a:normAutofit/>
          </a:bodyPr>
          <a:lstStyle/>
          <a:p>
            <a:endParaRPr lang="pl-PL" sz="1600" dirty="0">
              <a:effectLst/>
              <a:latin typeface="Calibri" panose="020F0502020204030204" pitchFamily="34" charset="0"/>
              <a:ea typeface="Calibri" panose="020F0502020204030204" pitchFamily="34" charset="0"/>
            </a:endParaRPr>
          </a:p>
          <a:p>
            <a:pPr marL="0" indent="0">
              <a:buNone/>
            </a:pPr>
            <a:r>
              <a:rPr lang="pl-PL" sz="1600" dirty="0">
                <a:solidFill>
                  <a:schemeClr val="bg1"/>
                </a:solidFill>
                <a:effectLst/>
                <a:latin typeface="Nunito Sans" pitchFamily="2" charset="-18"/>
                <a:ea typeface="Calibri" panose="020F0502020204030204" pitchFamily="34" charset="0"/>
              </a:rPr>
              <a:t>Blue </a:t>
            </a:r>
            <a:r>
              <a:rPr lang="pl-PL" sz="1600" dirty="0" err="1">
                <a:solidFill>
                  <a:schemeClr val="bg1"/>
                </a:solidFill>
                <a:effectLst/>
                <a:latin typeface="Nunito Sans" pitchFamily="2" charset="-18"/>
                <a:ea typeface="Calibri" panose="020F0502020204030204" pitchFamily="34" charset="0"/>
              </a:rPr>
              <a:t>Dot</a:t>
            </a:r>
            <a:r>
              <a:rPr lang="pl-PL" sz="1600" dirty="0">
                <a:solidFill>
                  <a:schemeClr val="bg1"/>
                </a:solidFill>
                <a:effectLst/>
                <a:latin typeface="Nunito Sans" pitchFamily="2" charset="-18"/>
                <a:ea typeface="Calibri" panose="020F0502020204030204" pitchFamily="34" charset="0"/>
              </a:rPr>
              <a:t> Solutions </a:t>
            </a:r>
            <a:r>
              <a:rPr lang="pl-PL" sz="1600" dirty="0" err="1">
                <a:solidFill>
                  <a:schemeClr val="bg1"/>
                </a:solidFill>
                <a:effectLst/>
                <a:latin typeface="Nunito Sans" pitchFamily="2" charset="-18"/>
                <a:ea typeface="Calibri" panose="020F0502020204030204" pitchFamily="34" charset="0"/>
              </a:rPr>
              <a:t>is</a:t>
            </a:r>
            <a:r>
              <a:rPr lang="pl-PL" sz="1600" dirty="0">
                <a:solidFill>
                  <a:schemeClr val="bg1"/>
                </a:solidFill>
                <a:effectLst/>
                <a:latin typeface="Nunito Sans" pitchFamily="2" charset="-18"/>
                <a:ea typeface="Calibri" panose="020F0502020204030204" pitchFamily="34" charset="0"/>
              </a:rPr>
              <a:t> a </a:t>
            </a:r>
            <a:r>
              <a:rPr lang="pl-PL" sz="1600" dirty="0" err="1">
                <a:solidFill>
                  <a:schemeClr val="bg1"/>
                </a:solidFill>
                <a:effectLst/>
                <a:latin typeface="Nunito Sans" pitchFamily="2" charset="-18"/>
                <a:ea typeface="Calibri" panose="020F0502020204030204" pitchFamily="34" charset="0"/>
              </a:rPr>
              <a:t>Polish</a:t>
            </a:r>
            <a:r>
              <a:rPr lang="pl-PL" sz="1600" dirty="0">
                <a:solidFill>
                  <a:schemeClr val="bg1"/>
                </a:solidFill>
                <a:effectLst/>
                <a:latin typeface="Nunito Sans" pitchFamily="2" charset="-18"/>
                <a:ea typeface="Calibri" panose="020F0502020204030204" pitchFamily="34" charset="0"/>
              </a:rPr>
              <a:t> SME </a:t>
            </a:r>
            <a:r>
              <a:rPr lang="pl-PL" sz="1600" dirty="0" err="1">
                <a:solidFill>
                  <a:schemeClr val="bg1"/>
                </a:solidFill>
                <a:effectLst/>
                <a:latin typeface="Nunito Sans" pitchFamily="2" charset="-18"/>
                <a:ea typeface="Calibri" panose="020F0502020204030204" pitchFamily="34" charset="0"/>
              </a:rPr>
              <a:t>active</a:t>
            </a:r>
            <a:r>
              <a:rPr lang="pl-PL" sz="1600" dirty="0">
                <a:solidFill>
                  <a:schemeClr val="bg1"/>
                </a:solidFill>
                <a:effectLst/>
                <a:latin typeface="Nunito Sans" pitchFamily="2" charset="-18"/>
                <a:ea typeface="Calibri" panose="020F0502020204030204" pitchFamily="34" charset="0"/>
              </a:rPr>
              <a:t> in the </a:t>
            </a:r>
            <a:r>
              <a:rPr lang="pl-PL" sz="1600" dirty="0" err="1">
                <a:solidFill>
                  <a:schemeClr val="bg1"/>
                </a:solidFill>
                <a:effectLst/>
                <a:latin typeface="Nunito Sans" pitchFamily="2" charset="-18"/>
                <a:ea typeface="Calibri" panose="020F0502020204030204" pitchFamily="34" charset="0"/>
              </a:rPr>
              <a:t>space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sector</a:t>
            </a:r>
            <a:r>
              <a:rPr lang="pl-PL" sz="1600" dirty="0">
                <a:solidFill>
                  <a:schemeClr val="bg1"/>
                </a:solidFill>
                <a:effectLst/>
                <a:latin typeface="Nunito Sans" pitchFamily="2" charset="-18"/>
                <a:ea typeface="Calibri" panose="020F0502020204030204" pitchFamily="34" charset="0"/>
              </a:rPr>
              <a:t>. The </a:t>
            </a:r>
            <a:r>
              <a:rPr lang="pl-PL" sz="1600" dirty="0" err="1">
                <a:solidFill>
                  <a:schemeClr val="bg1"/>
                </a:solidFill>
                <a:effectLst/>
                <a:latin typeface="Nunito Sans" pitchFamily="2" charset="-18"/>
                <a:ea typeface="Calibri" panose="020F0502020204030204" pitchFamily="34" charset="0"/>
              </a:rPr>
              <a:t>company</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is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active</a:t>
            </a:r>
            <a:r>
              <a:rPr lang="pl-PL" sz="1600" dirty="0">
                <a:solidFill>
                  <a:schemeClr val="bg1"/>
                </a:solidFill>
                <a:effectLst/>
                <a:latin typeface="Nunito Sans" pitchFamily="2" charset="-18"/>
                <a:ea typeface="Calibri" panose="020F0502020204030204" pitchFamily="34" charset="0"/>
              </a:rPr>
              <a:t> in ESA, H2020, Horizon Europe, and </a:t>
            </a:r>
            <a:r>
              <a:rPr lang="pl-PL" sz="1600" dirty="0" err="1">
                <a:solidFill>
                  <a:schemeClr val="bg1"/>
                </a:solidFill>
                <a:effectLst/>
                <a:latin typeface="Nunito Sans" pitchFamily="2" charset="-18"/>
                <a:ea typeface="Calibri" panose="020F0502020204030204" pitchFamily="34" charset="0"/>
              </a:rPr>
              <a:t>national</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projects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mainly</a:t>
            </a:r>
            <a:r>
              <a:rPr lang="pl-PL" sz="1600" dirty="0">
                <a:solidFill>
                  <a:schemeClr val="bg1"/>
                </a:solidFill>
                <a:effectLst/>
                <a:latin typeface="Nunito Sans" pitchFamily="2" charset="-18"/>
                <a:ea typeface="Calibri" panose="020F0502020204030204" pitchFamily="34" charset="0"/>
              </a:rPr>
              <a:t> in GNSS, EO, market and </a:t>
            </a:r>
            <a:r>
              <a:rPr lang="pl-PL" sz="1600" dirty="0" err="1">
                <a:solidFill>
                  <a:schemeClr val="bg1"/>
                </a:solidFill>
                <a:effectLst/>
                <a:latin typeface="Nunito Sans" pitchFamily="2" charset="-18"/>
                <a:ea typeface="Calibri" panose="020F0502020204030204" pitchFamily="34" charset="0"/>
              </a:rPr>
              <a:t>technological</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analyses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Over</a:t>
            </a:r>
            <a:r>
              <a:rPr lang="pl-PL" sz="1600" dirty="0">
                <a:solidFill>
                  <a:schemeClr val="bg1"/>
                </a:solidFill>
                <a:effectLst/>
                <a:latin typeface="Nunito Sans" pitchFamily="2" charset="-18"/>
                <a:ea typeface="Calibri" panose="020F0502020204030204" pitchFamily="34" charset="0"/>
              </a:rPr>
              <a:t> the </a:t>
            </a:r>
            <a:r>
              <a:rPr lang="pl-PL" sz="1600" dirty="0" err="1">
                <a:solidFill>
                  <a:schemeClr val="bg1"/>
                </a:solidFill>
                <a:effectLst/>
                <a:latin typeface="Nunito Sans" pitchFamily="2" charset="-18"/>
                <a:ea typeface="Calibri" panose="020F0502020204030204" pitchFamily="34" charset="0"/>
              </a:rPr>
              <a:t>years</a:t>
            </a:r>
            <a:r>
              <a:rPr lang="pl-PL" sz="1600" dirty="0">
                <a:solidFill>
                  <a:schemeClr val="bg1"/>
                </a:solidFill>
                <a:effectLst/>
                <a:latin typeface="Nunito Sans" pitchFamily="2" charset="-18"/>
                <a:ea typeface="Calibri" panose="020F0502020204030204" pitchFamily="34" charset="0"/>
              </a:rPr>
              <a:t> Blue </a:t>
            </a:r>
            <a:r>
              <a:rPr lang="pl-PL" sz="1600" dirty="0" err="1">
                <a:solidFill>
                  <a:schemeClr val="bg1"/>
                </a:solidFill>
                <a:effectLst/>
                <a:latin typeface="Nunito Sans" pitchFamily="2" charset="-18"/>
                <a:ea typeface="Calibri" panose="020F0502020204030204" pitchFamily="34" charset="0"/>
              </a:rPr>
              <a:t>Dot</a:t>
            </a:r>
            <a:r>
              <a:rPr lang="pl-PL" sz="1600" dirty="0">
                <a:solidFill>
                  <a:schemeClr val="bg1"/>
                </a:solidFill>
                <a:effectLst/>
                <a:latin typeface="Nunito Sans" pitchFamily="2" charset="-18"/>
                <a:ea typeface="Calibri" panose="020F0502020204030204" pitchFamily="34" charset="0"/>
              </a:rPr>
              <a:t> Solutions </a:t>
            </a:r>
            <a:r>
              <a:rPr lang="pl-PL" sz="1600" dirty="0" err="1">
                <a:solidFill>
                  <a:schemeClr val="bg1"/>
                </a:solidFill>
                <a:effectLst/>
                <a:latin typeface="Nunito Sans" pitchFamily="2" charset="-18"/>
                <a:ea typeface="Calibri" panose="020F0502020204030204" pitchFamily="34" charset="0"/>
              </a:rPr>
              <a:t>participated</a:t>
            </a:r>
            <a:r>
              <a:rPr lang="pl-PL" sz="1600" dirty="0">
                <a:solidFill>
                  <a:schemeClr val="bg1"/>
                </a:solidFill>
                <a:effectLst/>
                <a:latin typeface="Nunito Sans" pitchFamily="2" charset="-18"/>
                <a:ea typeface="Calibri" panose="020F0502020204030204" pitchFamily="34" charset="0"/>
              </a:rPr>
              <a:t> and </a:t>
            </a:r>
            <a:r>
              <a:rPr lang="pl-PL" sz="1600" dirty="0" err="1">
                <a:solidFill>
                  <a:schemeClr val="bg1"/>
                </a:solidFill>
                <a:effectLst/>
                <a:latin typeface="Nunito Sans" pitchFamily="2" charset="-18"/>
                <a:ea typeface="Calibri" panose="020F0502020204030204" pitchFamily="34" charset="0"/>
              </a:rPr>
              <a:t>coordinated</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several</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European</a:t>
            </a:r>
            <a:r>
              <a:rPr lang="pl-PL" sz="1600" dirty="0">
                <a:solidFill>
                  <a:schemeClr val="bg1"/>
                </a:solidFill>
                <a:effectLst/>
                <a:latin typeface="Nunito Sans" pitchFamily="2" charset="-18"/>
                <a:ea typeface="Calibri" panose="020F0502020204030204" pitchFamily="34" charset="0"/>
              </a:rPr>
              <a:t> H2020 </a:t>
            </a:r>
            <a:r>
              <a:rPr lang="pl-PL" sz="1600" dirty="0" err="1">
                <a:solidFill>
                  <a:schemeClr val="bg1"/>
                </a:solidFill>
                <a:effectLst/>
                <a:latin typeface="Nunito Sans" pitchFamily="2" charset="-18"/>
                <a:ea typeface="Calibri" panose="020F0502020204030204" pitchFamily="34" charset="0"/>
              </a:rPr>
              <a:t>projects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including</a:t>
            </a:r>
            <a:r>
              <a:rPr lang="pl-PL" sz="1600" dirty="0">
                <a:solidFill>
                  <a:schemeClr val="bg1"/>
                </a:solidFill>
                <a:effectLst/>
                <a:latin typeface="Nunito Sans" pitchFamily="2" charset="-18"/>
                <a:ea typeface="Calibri" panose="020F0502020204030204" pitchFamily="34" charset="0"/>
              </a:rPr>
              <a:t> Space Portal HATCH (id 776357) and FLAMINGO (id 776357).</a:t>
            </a:r>
            <a:endParaRPr lang="pl-PL" sz="1600" dirty="0">
              <a:solidFill>
                <a:schemeClr val="bg1"/>
              </a:solidFill>
              <a:effectLst/>
              <a:latin typeface="Calibri" panose="020F0502020204030204" pitchFamily="34" charset="0"/>
              <a:ea typeface="Calibri" panose="020F0502020204030204" pitchFamily="34" charset="0"/>
            </a:endParaRPr>
          </a:p>
          <a:p>
            <a:pPr marL="0" indent="0">
              <a:buNone/>
            </a:pPr>
            <a:r>
              <a:rPr lang="pl-PL" sz="1600" dirty="0" err="1">
                <a:solidFill>
                  <a:schemeClr val="bg1"/>
                </a:solidFill>
                <a:effectLst/>
                <a:latin typeface="Nunito Sans" pitchFamily="2" charset="-18"/>
                <a:ea typeface="Calibri" panose="020F0502020204030204" pitchFamily="34" charset="0"/>
              </a:rPr>
              <a:t>Competences</a:t>
            </a:r>
            <a:r>
              <a:rPr lang="pl-PL" sz="1600" dirty="0">
                <a:solidFill>
                  <a:schemeClr val="bg1"/>
                </a:solidFill>
                <a:effectLst/>
                <a:latin typeface="Nunito Sans" pitchFamily="2" charset="-18"/>
                <a:ea typeface="Calibri" panose="020F0502020204030204" pitchFamily="34" charset="0"/>
              </a:rPr>
              <a:t>: high precision </a:t>
            </a:r>
            <a:r>
              <a:rPr lang="pl-PL" sz="1600" dirty="0" err="1">
                <a:solidFill>
                  <a:schemeClr val="bg1"/>
                </a:solidFill>
                <a:effectLst/>
                <a:latin typeface="Nunito Sans" pitchFamily="2" charset="-18"/>
                <a:ea typeface="Calibri" panose="020F0502020204030204" pitchFamily="34" charset="0"/>
              </a:rPr>
              <a:t>GNSS+IoT</a:t>
            </a:r>
            <a:r>
              <a:rPr lang="pl-PL" sz="1600" dirty="0">
                <a:solidFill>
                  <a:schemeClr val="bg1"/>
                </a:solidFill>
                <a:effectLst/>
                <a:latin typeface="Nunito Sans" pitchFamily="2" charset="-18"/>
                <a:ea typeface="Calibri" panose="020F0502020204030204" pitchFamily="34" charset="0"/>
              </a:rPr>
              <a:t> devices, EO </a:t>
            </a:r>
            <a:r>
              <a:rPr lang="pl-PL" sz="1600" dirty="0" err="1">
                <a:solidFill>
                  <a:schemeClr val="bg1"/>
                </a:solidFill>
                <a:effectLst/>
                <a:latin typeface="Nunito Sans" pitchFamily="2" charset="-18"/>
                <a:ea typeface="Calibri" panose="020F0502020204030204" pitchFamily="34" charset="0"/>
              </a:rPr>
              <a:t>applications</a:t>
            </a:r>
            <a:r>
              <a:rPr lang="pl-PL" sz="1600" dirty="0">
                <a:solidFill>
                  <a:schemeClr val="bg1"/>
                </a:solidFill>
                <a:effectLst/>
                <a:latin typeface="Nunito Sans" pitchFamily="2" charset="-18"/>
                <a:ea typeface="Calibri" panose="020F0502020204030204" pitchFamily="34" charset="0"/>
              </a:rPr>
              <a:t> for </a:t>
            </a:r>
            <a:r>
              <a:rPr lang="pl-PL" sz="1600" dirty="0" err="1">
                <a:solidFill>
                  <a:schemeClr val="bg1"/>
                </a:solidFill>
                <a:effectLst/>
                <a:latin typeface="Nunito Sans" pitchFamily="2" charset="-18"/>
                <a:ea typeface="Calibri" panose="020F0502020204030204" pitchFamily="34" charset="0"/>
              </a:rPr>
              <a:t>urban</a:t>
            </a:r>
            <a:r>
              <a:rPr lang="pl-PL" sz="1600" dirty="0">
                <a:solidFill>
                  <a:schemeClr val="bg1"/>
                </a:solidFill>
                <a:effectLst/>
                <a:latin typeface="Nunito Sans" pitchFamily="2" charset="-18"/>
                <a:ea typeface="Calibri" panose="020F0502020204030204" pitchFamily="34" charset="0"/>
              </a:rPr>
              <a:t> development, EO </a:t>
            </a:r>
            <a:r>
              <a:rPr lang="pl-PL" sz="1600" dirty="0" err="1">
                <a:solidFill>
                  <a:schemeClr val="bg1"/>
                </a:solidFill>
                <a:effectLst/>
                <a:latin typeface="Nunito Sans" pitchFamily="2" charset="-18"/>
                <a:ea typeface="Calibri" panose="020F0502020204030204" pitchFamily="34" charset="0"/>
              </a:rPr>
              <a:t>applications</a:t>
            </a:r>
            <a:r>
              <a:rPr lang="pl-PL" sz="1600" dirty="0">
                <a:solidFill>
                  <a:schemeClr val="bg1"/>
                </a:solidFill>
                <a:effectLst/>
                <a:latin typeface="Nunito Sans" pitchFamily="2" charset="-18"/>
                <a:ea typeface="Calibri" panose="020F0502020204030204" pitchFamily="34" charset="0"/>
              </a:rPr>
              <a:t> for </a:t>
            </a:r>
            <a:r>
              <a:rPr lang="pl-PL" sz="1600" dirty="0" err="1">
                <a:solidFill>
                  <a:schemeClr val="bg1"/>
                </a:solidFill>
                <a:effectLst/>
                <a:latin typeface="Nunito Sans" pitchFamily="2" charset="-18"/>
                <a:ea typeface="Calibri" panose="020F0502020204030204" pitchFamily="34" charset="0"/>
              </a:rPr>
              <a:t>agriculture</a:t>
            </a:r>
            <a:r>
              <a:rPr lang="pl-PL" sz="1600" dirty="0">
                <a:solidFill>
                  <a:schemeClr val="bg1"/>
                </a:solidFill>
                <a:effectLst/>
                <a:latin typeface="Nunito Sans" pitchFamily="2" charset="-18"/>
                <a:ea typeface="Calibri" panose="020F0502020204030204" pitchFamily="34" charset="0"/>
              </a:rPr>
              <a:t>, AI for EO </a:t>
            </a:r>
            <a:r>
              <a:rPr lang="pl-PL" sz="1600" dirty="0" err="1">
                <a:solidFill>
                  <a:schemeClr val="bg1"/>
                </a:solidFill>
                <a:effectLst/>
                <a:latin typeface="Nunito Sans" pitchFamily="2" charset="-18"/>
                <a:ea typeface="Calibri" panose="020F0502020204030204" pitchFamily="34" charset="0"/>
              </a:rPr>
              <a:t>applications</a:t>
            </a:r>
            <a:r>
              <a:rPr lang="pl-PL" sz="1600" dirty="0">
                <a:solidFill>
                  <a:schemeClr val="bg1"/>
                </a:solidFill>
                <a:effectLst/>
                <a:latin typeface="Nunito Sans" pitchFamily="2" charset="-18"/>
                <a:ea typeface="Calibri" panose="020F0502020204030204" pitchFamily="34" charset="0"/>
              </a:rPr>
              <a:t>, GNSS environment </a:t>
            </a:r>
            <a:r>
              <a:rPr lang="pl-PL" sz="1600" dirty="0" err="1">
                <a:solidFill>
                  <a:schemeClr val="bg1"/>
                </a:solidFill>
                <a:effectLst/>
                <a:latin typeface="Nunito Sans" pitchFamily="2" charset="-18"/>
                <a:ea typeface="Calibri" panose="020F0502020204030204" pitchFamily="34" charset="0"/>
              </a:rPr>
              <a:t>safety</a:t>
            </a:r>
            <a:r>
              <a:rPr lang="pl-PL" sz="1600" dirty="0">
                <a:solidFill>
                  <a:schemeClr val="bg1"/>
                </a:solidFill>
                <a:effectLst/>
                <a:latin typeface="Nunito Sans" pitchFamily="2" charset="-18"/>
                <a:ea typeface="Calibri" panose="020F0502020204030204" pitchFamily="34" charset="0"/>
              </a:rPr>
              <a:t>, 3d printing of </a:t>
            </a:r>
            <a:r>
              <a:rPr lang="pl-PL" sz="1600" dirty="0" err="1">
                <a:solidFill>
                  <a:schemeClr val="bg1"/>
                </a:solidFill>
                <a:effectLst/>
                <a:latin typeface="Nunito Sans" pitchFamily="2" charset="-18"/>
                <a:ea typeface="Calibri" panose="020F0502020204030204" pitchFamily="34" charset="0"/>
              </a:rPr>
              <a:t>structures</a:t>
            </a:r>
            <a:r>
              <a:rPr lang="pl-PL" sz="1600" dirty="0">
                <a:solidFill>
                  <a:schemeClr val="bg1"/>
                </a:solidFill>
                <a:effectLst/>
                <a:latin typeface="Nunito Sans" pitchFamily="2" charset="-18"/>
                <a:ea typeface="Calibri" panose="020F0502020204030204" pitchFamily="34" charset="0"/>
              </a:rPr>
              <a:t>. </a:t>
            </a:r>
            <a:endParaRPr lang="pl-PL" sz="1600" dirty="0">
              <a:solidFill>
                <a:schemeClr val="bg1"/>
              </a:solidFill>
              <a:effectLst/>
              <a:latin typeface="Calibri" panose="020F0502020204030204" pitchFamily="34" charset="0"/>
              <a:ea typeface="Calibri" panose="020F0502020204030204" pitchFamily="34" charset="0"/>
            </a:endParaRPr>
          </a:p>
          <a:p>
            <a:pPr marL="0" indent="0">
              <a:buNone/>
            </a:pPr>
            <a:r>
              <a:rPr lang="pl-PL" sz="1600" dirty="0">
                <a:solidFill>
                  <a:schemeClr val="bg1"/>
                </a:solidFill>
                <a:effectLst/>
                <a:latin typeface="Nunito Sans" pitchFamily="2" charset="-18"/>
                <a:ea typeface="Calibri" panose="020F0502020204030204" pitchFamily="34" charset="0"/>
              </a:rPr>
              <a:t>The </a:t>
            </a:r>
            <a:r>
              <a:rPr lang="pl-PL" sz="1600" dirty="0" err="1">
                <a:solidFill>
                  <a:schemeClr val="bg1"/>
                </a:solidFill>
                <a:effectLst/>
                <a:latin typeface="Nunito Sans" pitchFamily="2" charset="-18"/>
                <a:ea typeface="Calibri" panose="020F0502020204030204" pitchFamily="34" charset="0"/>
              </a:rPr>
              <a:t>company</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is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also</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active</a:t>
            </a:r>
            <a:r>
              <a:rPr lang="pl-PL" sz="1600" dirty="0">
                <a:solidFill>
                  <a:schemeClr val="bg1"/>
                </a:solidFill>
                <a:effectLst/>
                <a:latin typeface="Nunito Sans" pitchFamily="2" charset="-18"/>
                <a:ea typeface="Calibri" panose="020F0502020204030204" pitchFamily="34" charset="0"/>
              </a:rPr>
              <a:t> in the field of </a:t>
            </a:r>
            <a:r>
              <a:rPr lang="pl-PL" sz="1600" dirty="0" err="1">
                <a:solidFill>
                  <a:schemeClr val="bg1"/>
                </a:solidFill>
                <a:effectLst/>
                <a:latin typeface="Nunito Sans" pitchFamily="2" charset="-18"/>
                <a:ea typeface="Calibri" panose="020F0502020204030204" pitchFamily="34" charset="0"/>
              </a:rPr>
              <a:t>supporting</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other</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new</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technological</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ventures</a:t>
            </a:r>
            <a:r>
              <a:rPr lang="pl-PL" sz="1600" dirty="0">
                <a:solidFill>
                  <a:schemeClr val="bg1"/>
                </a:solidFill>
                <a:effectLst/>
                <a:latin typeface="Nunito Sans" pitchFamily="2" charset="-18"/>
                <a:ea typeface="Calibri" panose="020F0502020204030204" pitchFamily="34" charset="0"/>
              </a:rPr>
              <a:t> in market </a:t>
            </a:r>
            <a:r>
              <a:rPr lang="pl-PL" sz="1600" dirty="0" err="1">
                <a:solidFill>
                  <a:schemeClr val="bg1"/>
                </a:solidFill>
                <a:effectLst/>
                <a:latin typeface="Nunito Sans" pitchFamily="2" charset="-18"/>
                <a:ea typeface="Calibri" panose="020F0502020204030204" pitchFamily="34" charset="0"/>
              </a:rPr>
              <a:t>entry</a:t>
            </a:r>
            <a:r>
              <a:rPr lang="pl-PL" sz="1600" dirty="0">
                <a:solidFill>
                  <a:schemeClr val="bg1"/>
                </a:solidFill>
                <a:effectLst/>
                <a:latin typeface="Nunito Sans" pitchFamily="2" charset="-18"/>
                <a:ea typeface="Calibri" panose="020F0502020204030204" pitchFamily="34" charset="0"/>
              </a:rPr>
              <a:t>. Most </a:t>
            </a:r>
            <a:r>
              <a:rPr lang="pl-PL" sz="1600" dirty="0" err="1">
                <a:solidFill>
                  <a:schemeClr val="bg1"/>
                </a:solidFill>
                <a:effectLst/>
                <a:latin typeface="Nunito Sans" pitchFamily="2" charset="-18"/>
                <a:ea typeface="Calibri" panose="020F0502020204030204" pitchFamily="34" charset="0"/>
              </a:rPr>
              <a:t>known</a:t>
            </a:r>
            <a:r>
              <a:rPr lang="pl-PL" sz="1600" dirty="0">
                <a:solidFill>
                  <a:schemeClr val="bg1"/>
                </a:solidFill>
                <a:effectLst/>
                <a:latin typeface="Nunito Sans" pitchFamily="2" charset="-18"/>
                <a:ea typeface="Calibri" panose="020F0502020204030204" pitchFamily="34" charset="0"/>
              </a:rPr>
              <a:t> service: Space3ac </a:t>
            </a:r>
            <a:r>
              <a:rPr lang="pl-PL" sz="1600" dirty="0" err="1">
                <a:solidFill>
                  <a:schemeClr val="bg1"/>
                </a:solidFill>
                <a:effectLst/>
                <a:latin typeface="Nunito Sans" pitchFamily="2" charset="-18"/>
                <a:ea typeface="Calibri" panose="020F0502020204030204" pitchFamily="34" charset="0"/>
              </a:rPr>
              <a:t>accelerator</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which</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since</a:t>
            </a:r>
            <a:r>
              <a:rPr lang="pl-PL" sz="1600" dirty="0">
                <a:solidFill>
                  <a:schemeClr val="bg1"/>
                </a:solidFill>
                <a:effectLst/>
                <a:latin typeface="Nunito Sans" pitchFamily="2" charset="-18"/>
                <a:ea typeface="Calibri" panose="020F0502020204030204" pitchFamily="34" charset="0"/>
              </a:rPr>
              <a:t> 2016 </a:t>
            </a:r>
            <a:r>
              <a:rPr lang="pl-PL" sz="1600" dirty="0" err="1">
                <a:solidFill>
                  <a:schemeClr val="bg1"/>
                </a:solidFill>
                <a:effectLst/>
                <a:latin typeface="Nunito Sans" pitchFamily="2" charset="-18"/>
                <a:ea typeface="Calibri" panose="020F0502020204030204" pitchFamily="34" charset="0"/>
              </a:rPr>
              <a:t>has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supported</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over</a:t>
            </a:r>
            <a:r>
              <a:rPr lang="pl-PL" sz="1600" dirty="0">
                <a:solidFill>
                  <a:schemeClr val="bg1"/>
                </a:solidFill>
                <a:effectLst/>
                <a:latin typeface="Nunito Sans" pitchFamily="2" charset="-18"/>
                <a:ea typeface="Calibri" panose="020F0502020204030204" pitchFamily="34" charset="0"/>
              </a:rPr>
              <a:t> 150 </a:t>
            </a:r>
            <a:r>
              <a:rPr lang="pl-PL" sz="1600" dirty="0" err="1">
                <a:solidFill>
                  <a:schemeClr val="bg1"/>
                </a:solidFill>
                <a:effectLst/>
                <a:latin typeface="Nunito Sans" pitchFamily="2" charset="-18"/>
                <a:ea typeface="Calibri" panose="020F0502020204030204" pitchFamily="34" charset="0"/>
              </a:rPr>
              <a:t>startups</a:t>
            </a:r>
            <a:r>
              <a:rPr lang="pl-PL" sz="1600" dirty="0">
                <a:solidFill>
                  <a:schemeClr val="bg1"/>
                </a:solidFill>
                <a:effectLst/>
                <a:latin typeface="Nunito Sans" pitchFamily="2" charset="-18"/>
                <a:ea typeface="Calibri" panose="020F0502020204030204" pitchFamily="34" charset="0"/>
              </a:rPr>
              <a:t> with </a:t>
            </a:r>
            <a:r>
              <a:rPr lang="pl-PL" sz="1600" dirty="0" err="1">
                <a:solidFill>
                  <a:schemeClr val="bg1"/>
                </a:solidFill>
                <a:effectLst/>
                <a:latin typeface="Nunito Sans" pitchFamily="2" charset="-18"/>
                <a:ea typeface="Calibri" panose="020F0502020204030204" pitchFamily="34" charset="0"/>
              </a:rPr>
              <a:t>grants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close</a:t>
            </a:r>
            <a:r>
              <a:rPr lang="pl-PL" sz="1600" dirty="0">
                <a:solidFill>
                  <a:schemeClr val="bg1"/>
                </a:solidFill>
                <a:effectLst/>
                <a:latin typeface="Nunito Sans" pitchFamily="2" charset="-18"/>
                <a:ea typeface="Calibri" panose="020F0502020204030204" pitchFamily="34" charset="0"/>
              </a:rPr>
              <a:t> to 10 M EUR. </a:t>
            </a:r>
            <a:br>
              <a:rPr lang="pl-PL" sz="1600" dirty="0">
                <a:solidFill>
                  <a:schemeClr val="bg1"/>
                </a:solidFill>
                <a:effectLst/>
                <a:latin typeface="Nunito Sans" pitchFamily="2" charset="-18"/>
                <a:ea typeface="Calibri" panose="020F0502020204030204" pitchFamily="34" charset="0"/>
              </a:rPr>
            </a:br>
            <a:r>
              <a:rPr lang="pl-PL" sz="1600" dirty="0" err="1">
                <a:solidFill>
                  <a:schemeClr val="bg1"/>
                </a:solidFill>
                <a:effectLst/>
                <a:latin typeface="Nunito Sans" pitchFamily="2" charset="-18"/>
                <a:ea typeface="Calibri" panose="020F0502020204030204" pitchFamily="34" charset="0"/>
              </a:rPr>
              <a:t>Websites</a:t>
            </a:r>
            <a:r>
              <a:rPr lang="pl-PL" sz="1600" dirty="0">
                <a:solidFill>
                  <a:schemeClr val="bg1"/>
                </a:solidFill>
                <a:effectLst/>
                <a:latin typeface="Nunito Sans" pitchFamily="2" charset="-18"/>
                <a:ea typeface="Calibri" panose="020F0502020204030204" pitchFamily="34" charset="0"/>
              </a:rPr>
              <a:t>: </a:t>
            </a:r>
            <a:r>
              <a:rPr lang="pl-PL" sz="1600" u="sng" dirty="0">
                <a:solidFill>
                  <a:srgbClr val="0000FF"/>
                </a:solidFill>
                <a:effectLst/>
                <a:latin typeface="Nunito Sans" pitchFamily="2" charset="-18"/>
                <a:ea typeface="Calibri" panose="020F0502020204030204" pitchFamily="34" charset="0"/>
                <a:hlinkClick r:id="rId3"/>
              </a:rPr>
              <a:t>www.bluedotsolutions.eu</a:t>
            </a:r>
            <a:r>
              <a:rPr lang="pl-PL" sz="1600" dirty="0">
                <a:effectLst/>
                <a:latin typeface="Nunito Sans" pitchFamily="2" charset="-18"/>
                <a:ea typeface="Calibri" panose="020F0502020204030204" pitchFamily="34" charset="0"/>
              </a:rPr>
              <a:t> , </a:t>
            </a:r>
            <a:r>
              <a:rPr lang="pl-PL" sz="1600" u="sng" dirty="0">
                <a:solidFill>
                  <a:srgbClr val="0000FF"/>
                </a:solidFill>
                <a:effectLst/>
                <a:latin typeface="Nunito Sans" pitchFamily="2" charset="-18"/>
                <a:ea typeface="Calibri" panose="020F0502020204030204" pitchFamily="34" charset="0"/>
                <a:hlinkClick r:id="rId4"/>
              </a:rPr>
              <a:t>www.space3.ac</a:t>
            </a:r>
            <a:r>
              <a:rPr lang="pl-PL" sz="1600" dirty="0">
                <a:effectLst/>
                <a:latin typeface="Nunito Sans" pitchFamily="2" charset="-18"/>
                <a:ea typeface="Calibri" panose="020F0502020204030204" pitchFamily="34" charset="0"/>
              </a:rPr>
              <a:t> , </a:t>
            </a:r>
            <a:r>
              <a:rPr lang="pl-PL" sz="1600" u="sng" dirty="0">
                <a:solidFill>
                  <a:srgbClr val="0000FF"/>
                </a:solidFill>
                <a:effectLst/>
                <a:latin typeface="Nunito Sans" pitchFamily="2" charset="-18"/>
                <a:ea typeface="Calibri" panose="020F0502020204030204" pitchFamily="34" charset="0"/>
                <a:hlinkClick r:id="rId5"/>
              </a:rPr>
              <a:t>www.kosmonauta.net</a:t>
            </a:r>
            <a:r>
              <a:rPr lang="pl-PL" sz="1600" dirty="0">
                <a:effectLst/>
                <a:latin typeface="Nunito Sans" pitchFamily="2" charset="-18"/>
                <a:ea typeface="Calibri" panose="020F0502020204030204" pitchFamily="34" charset="0"/>
              </a:rPr>
              <a:t> </a:t>
            </a:r>
            <a:endParaRPr lang="pl-PL" sz="1600" dirty="0">
              <a:effectLst/>
              <a:latin typeface="Calibri" panose="020F0502020204030204" pitchFamily="34" charset="0"/>
              <a:ea typeface="Calibri" panose="020F0502020204030204" pitchFamily="34" charset="0"/>
            </a:endParaRPr>
          </a:p>
          <a:p>
            <a:endParaRPr lang="pl-PL" sz="2000" dirty="0"/>
          </a:p>
        </p:txBody>
      </p:sp>
      <p:pic>
        <p:nvPicPr>
          <p:cNvPr id="7" name="Obraz 6" descr="Obraz zawierający czarne, ciemność&#10;&#10;Opis wygenerowany automatycznie">
            <a:extLst>
              <a:ext uri="{FF2B5EF4-FFF2-40B4-BE49-F238E27FC236}">
                <a16:creationId xmlns:a16="http://schemas.microsoft.com/office/drawing/2014/main" id="{58916F72-9906-BE8E-6A80-F0B7C6F527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73" y="5165191"/>
            <a:ext cx="3784099" cy="1697448"/>
          </a:xfrm>
          <a:prstGeom prst="rect">
            <a:avLst/>
          </a:prstGeom>
        </p:spPr>
      </p:pic>
      <p:sp>
        <p:nvSpPr>
          <p:cNvPr id="11" name="pole tekstowe 10">
            <a:extLst>
              <a:ext uri="{FF2B5EF4-FFF2-40B4-BE49-F238E27FC236}">
                <a16:creationId xmlns:a16="http://schemas.microsoft.com/office/drawing/2014/main" id="{D8D3F41B-797C-AF88-BED1-2285248742AD}"/>
              </a:ext>
            </a:extLst>
          </p:cNvPr>
          <p:cNvSpPr txBox="1"/>
          <p:nvPr/>
        </p:nvSpPr>
        <p:spPr>
          <a:xfrm>
            <a:off x="7518472" y="5656687"/>
            <a:ext cx="4232918" cy="923330"/>
          </a:xfrm>
          <a:prstGeom prst="rect">
            <a:avLst/>
          </a:prstGeom>
          <a:noFill/>
        </p:spPr>
        <p:txBody>
          <a:bodyPr wrap="square">
            <a:spAutoFit/>
          </a:bodyPr>
          <a:lstStyle/>
          <a:p>
            <a:r>
              <a:rPr lang="pl-PL" sz="1800" b="1" i="0" u="none" strike="noStrike" baseline="0" dirty="0" err="1">
                <a:solidFill>
                  <a:srgbClr val="000000"/>
                </a:solidFill>
                <a:latin typeface="Calibri" panose="020F0502020204030204" pitchFamily="34" charset="0"/>
              </a:rPr>
              <a:t>Contact</a:t>
            </a:r>
            <a:r>
              <a:rPr lang="pl-PL" sz="1800" b="1" i="0" u="none" strike="noStrike" baseline="0" dirty="0">
                <a:solidFill>
                  <a:srgbClr val="000000"/>
                </a:solidFill>
                <a:latin typeface="Calibri" panose="020F0502020204030204" pitchFamily="34" charset="0"/>
              </a:rPr>
              <a:t> </a:t>
            </a:r>
            <a:r>
              <a:rPr lang="pl-PL" sz="1800" b="1" i="0" u="none" strike="noStrike" baseline="0" dirty="0" err="1">
                <a:solidFill>
                  <a:srgbClr val="000000"/>
                </a:solidFill>
                <a:latin typeface="Calibri" panose="020F0502020204030204" pitchFamily="34" charset="0"/>
              </a:rPr>
              <a:t>information</a:t>
            </a:r>
            <a:r>
              <a:rPr lang="pl-PL" sz="1800" b="1" i="0" u="none" strike="noStrike" baseline="0" dirty="0">
                <a:solidFill>
                  <a:srgbClr val="000000"/>
                </a:solidFill>
                <a:latin typeface="Calibri" panose="020F0502020204030204" pitchFamily="34" charset="0"/>
              </a:rPr>
              <a:t>:</a:t>
            </a:r>
          </a:p>
          <a:p>
            <a:r>
              <a:rPr lang="pl-PL" sz="1800" b="0" i="0" u="none" strike="noStrike" baseline="0" dirty="0">
                <a:solidFill>
                  <a:srgbClr val="000000"/>
                </a:solidFill>
                <a:latin typeface="Nunito Sans" pitchFamily="2" charset="-18"/>
              </a:rPr>
              <a:t>www.bluedotsolutions.eu</a:t>
            </a:r>
          </a:p>
          <a:p>
            <a:r>
              <a:rPr lang="pl-PL" sz="1800" b="0" i="0" u="none" strike="noStrike" baseline="0" dirty="0">
                <a:solidFill>
                  <a:srgbClr val="000000"/>
                </a:solidFill>
                <a:latin typeface="Nunito Sans" pitchFamily="2" charset="-18"/>
              </a:rPr>
              <a:t>office@bluedotsolutions.eu</a:t>
            </a:r>
            <a:endParaRPr lang="pl-PL" dirty="0"/>
          </a:p>
        </p:txBody>
      </p:sp>
      <p:cxnSp>
        <p:nvCxnSpPr>
          <p:cNvPr id="13" name="Łącznik prosty 12">
            <a:extLst>
              <a:ext uri="{FF2B5EF4-FFF2-40B4-BE49-F238E27FC236}">
                <a16:creationId xmlns:a16="http://schemas.microsoft.com/office/drawing/2014/main" id="{DD6F5C82-CFED-C391-9881-BB8C238B28E4}"/>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41513720-E7C1-E29C-2B9F-F7C63B64DC21}"/>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124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1371599" y="294538"/>
            <a:ext cx="9150179" cy="1033669"/>
          </a:xfrm>
        </p:spPr>
        <p:txBody>
          <a:bodyPr>
            <a:normAutofit/>
          </a:bodyPr>
          <a:lstStyle/>
          <a:p>
            <a:r>
              <a:rPr lang="en-US" sz="2800" dirty="0">
                <a:solidFill>
                  <a:srgbClr val="FFFFFF"/>
                </a:solidFill>
                <a:latin typeface="Nunito Sans SemiBold" pitchFamily="2" charset="-18"/>
              </a:rPr>
              <a:t>The Space Research Center of the </a:t>
            </a:r>
            <a:r>
              <a:rPr lang="en-US" sz="2800" dirty="0" err="1">
                <a:solidFill>
                  <a:srgbClr val="FFFFFF"/>
                </a:solidFill>
                <a:latin typeface="Nunito Sans SemiBold" pitchFamily="2" charset="-18"/>
              </a:rPr>
              <a:t>Wrocław</a:t>
            </a:r>
            <a:r>
              <a:rPr lang="en-US" sz="2800" dirty="0">
                <a:solidFill>
                  <a:srgbClr val="FFFFFF"/>
                </a:solidFill>
                <a:latin typeface="Nunito Sans SemiBold" pitchFamily="2" charset="-18"/>
              </a:rPr>
              <a:t> University of Science and Technology </a:t>
            </a:r>
            <a:endParaRPr lang="pl-PL" sz="2800" dirty="0">
              <a:solidFill>
                <a:srgbClr val="FFFFFF"/>
              </a:solidFill>
              <a:latin typeface="Nunito Sans SemiBold" pitchFamily="2" charset="-18"/>
            </a:endParaRPr>
          </a:p>
        </p:txBody>
      </p:sp>
      <p:pic>
        <p:nvPicPr>
          <p:cNvPr id="15" name="Obraz 14" descr="Obraz zawierający kula, światło, Wielobarwność&#10;&#10;Opis wygenerowany automatycznie">
            <a:extLst>
              <a:ext uri="{FF2B5EF4-FFF2-40B4-BE49-F238E27FC236}">
                <a16:creationId xmlns:a16="http://schemas.microsoft.com/office/drawing/2014/main" id="{8DED6495-C021-82BE-6491-9ABFF43C8EEE}"/>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17" name="Łącznik prosty 16">
            <a:extLst>
              <a:ext uri="{FF2B5EF4-FFF2-40B4-BE49-F238E27FC236}">
                <a16:creationId xmlns:a16="http://schemas.microsoft.com/office/drawing/2014/main" id="{96BE40A6-E328-0D3E-7CC6-76749960200F}"/>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18" name="Łącznik prosty 17">
            <a:extLst>
              <a:ext uri="{FF2B5EF4-FFF2-40B4-BE49-F238E27FC236}">
                <a16:creationId xmlns:a16="http://schemas.microsoft.com/office/drawing/2014/main" id="{AC5ACD64-0538-D173-EFC8-C196C804C7E9}"/>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797070" y="1891970"/>
            <a:ext cx="10470479" cy="3240233"/>
          </a:xfrm>
        </p:spPr>
        <p:txBody>
          <a:bodyPr anchor="ctr">
            <a:normAutofit/>
          </a:bodyPr>
          <a:lstStyle/>
          <a:p>
            <a:pPr marL="0" indent="0">
              <a:buNone/>
            </a:pPr>
            <a:r>
              <a:rPr lang="en-GB" sz="1800" dirty="0">
                <a:solidFill>
                  <a:schemeClr val="bg1"/>
                </a:solidFill>
                <a:effectLst/>
                <a:latin typeface="Nunito Sans" pitchFamily="2" charset="-18"/>
                <a:ea typeface="Calibri" panose="020F0502020204030204" pitchFamily="34" charset="0"/>
                <a:cs typeface="Times New Roman" panose="02020603050405020304" pitchFamily="18" charset="0"/>
              </a:rPr>
              <a:t>The Space Research </a:t>
            </a:r>
            <a:r>
              <a:rPr lang="en-GB" sz="1800" dirty="0" err="1">
                <a:solidFill>
                  <a:schemeClr val="bg1"/>
                </a:solidFill>
                <a:effectLst/>
                <a:latin typeface="Nunito Sans" pitchFamily="2" charset="-18"/>
                <a:ea typeface="Calibri" panose="020F0502020204030204" pitchFamily="34" charset="0"/>
                <a:cs typeface="Times New Roman" panose="02020603050405020304" pitchFamily="18" charset="0"/>
              </a:rPr>
              <a:t>Center</a:t>
            </a:r>
            <a:r>
              <a:rPr lang="en-GB" sz="1800" dirty="0">
                <a:solidFill>
                  <a:schemeClr val="bg1"/>
                </a:solidFill>
                <a:effectLst/>
                <a:latin typeface="Nunito Sans" pitchFamily="2" charset="-18"/>
                <a:ea typeface="Calibri" panose="020F0502020204030204" pitchFamily="34" charset="0"/>
                <a:cs typeface="Times New Roman" panose="02020603050405020304" pitchFamily="18" charset="0"/>
              </a:rPr>
              <a:t> of the </a:t>
            </a:r>
            <a:r>
              <a:rPr lang="en-GB" sz="1800" dirty="0" err="1">
                <a:solidFill>
                  <a:schemeClr val="bg1"/>
                </a:solidFill>
                <a:effectLst/>
                <a:latin typeface="Nunito Sans" pitchFamily="2" charset="-18"/>
                <a:ea typeface="Calibri" panose="020F0502020204030204" pitchFamily="34" charset="0"/>
                <a:cs typeface="Times New Roman" panose="02020603050405020304" pitchFamily="18" charset="0"/>
              </a:rPr>
              <a:t>Wrocław</a:t>
            </a:r>
            <a:r>
              <a:rPr lang="en-GB" sz="1800" dirty="0">
                <a:solidFill>
                  <a:schemeClr val="bg1"/>
                </a:solidFill>
                <a:effectLst/>
                <a:latin typeface="Nunito Sans" pitchFamily="2" charset="-18"/>
                <a:ea typeface="Calibri" panose="020F0502020204030204" pitchFamily="34" charset="0"/>
                <a:cs typeface="Times New Roman" panose="02020603050405020304" pitchFamily="18" charset="0"/>
              </a:rPr>
              <a:t> University of Science and Technology (SRC </a:t>
            </a:r>
            <a:r>
              <a:rPr lang="en-GB" sz="1800" dirty="0" err="1">
                <a:solidFill>
                  <a:schemeClr val="bg1"/>
                </a:solidFill>
                <a:effectLst/>
                <a:latin typeface="Nunito Sans" pitchFamily="2" charset="-18"/>
                <a:ea typeface="Calibri" panose="020F0502020204030204" pitchFamily="34" charset="0"/>
                <a:cs typeface="Times New Roman" panose="02020603050405020304" pitchFamily="18" charset="0"/>
              </a:rPr>
              <a:t>PWr</a:t>
            </a:r>
            <a:r>
              <a:rPr lang="en-GB" sz="1800" dirty="0">
                <a:solidFill>
                  <a:schemeClr val="bg1"/>
                </a:solidFill>
                <a:effectLst/>
                <a:latin typeface="Nunito Sans" pitchFamily="2" charset="-18"/>
                <a:ea typeface="Calibri" panose="020F0502020204030204" pitchFamily="34" charset="0"/>
                <a:cs typeface="Times New Roman" panose="02020603050405020304" pitchFamily="18" charset="0"/>
              </a:rPr>
              <a:t>) conducts interdisciplinary research and development, along with educational, service, information, training and promotional activities in the leading scientific discipline of Automation, Electronics, Electrical Engineering and Space Technologies, with particular emphasis on the development of science and technology in the field of small and miniature space systems, using electronic, mechatronic, photonic and microsystem solutions.</a:t>
            </a:r>
            <a:endParaRPr lang="pl-PL" sz="1800" dirty="0">
              <a:solidFill>
                <a:schemeClr val="bg1"/>
              </a:solidFill>
              <a:effectLst/>
              <a:latin typeface="Nunito Sans" pitchFamily="2" charset="-18"/>
              <a:ea typeface="Calibri" panose="020F0502020204030204" pitchFamily="34" charset="0"/>
              <a:cs typeface="Times New Roman" panose="02020603050405020304" pitchFamily="18" charset="0"/>
            </a:endParaRPr>
          </a:p>
          <a:p>
            <a:endParaRPr lang="pl-PL" sz="1600" dirty="0">
              <a:solidFill>
                <a:schemeClr val="bg1"/>
              </a:solidFill>
              <a:effectLst/>
              <a:latin typeface="Nunito Sans" pitchFamily="2" charset="-18"/>
              <a:ea typeface="Calibri" panose="020F0502020204030204" pitchFamily="34" charset="0"/>
            </a:endParaRPr>
          </a:p>
          <a:p>
            <a:endParaRPr lang="pl-PL" sz="2000" dirty="0">
              <a:solidFill>
                <a:schemeClr val="bg1"/>
              </a:solidFill>
              <a:latin typeface="Nunito Sans" pitchFamily="2" charset="-18"/>
            </a:endParaRPr>
          </a:p>
        </p:txBody>
      </p:sp>
      <p:sp>
        <p:nvSpPr>
          <p:cNvPr id="11" name="pole tekstowe 10">
            <a:extLst>
              <a:ext uri="{FF2B5EF4-FFF2-40B4-BE49-F238E27FC236}">
                <a16:creationId xmlns:a16="http://schemas.microsoft.com/office/drawing/2014/main" id="{D8D3F41B-797C-AF88-BED1-2285248742AD}"/>
              </a:ext>
            </a:extLst>
          </p:cNvPr>
          <p:cNvSpPr txBox="1"/>
          <p:nvPr/>
        </p:nvSpPr>
        <p:spPr>
          <a:xfrm>
            <a:off x="7518472" y="5673279"/>
            <a:ext cx="4232918" cy="923330"/>
          </a:xfrm>
          <a:prstGeom prst="rect">
            <a:avLst/>
          </a:prstGeom>
          <a:noFill/>
        </p:spPr>
        <p:txBody>
          <a:bodyPr wrap="square">
            <a:spAutoFit/>
          </a:bodyPr>
          <a:lstStyle/>
          <a:p>
            <a:r>
              <a:rPr lang="pl-PL" sz="1800" b="1" i="0" u="none" strike="noStrike" baseline="0" dirty="0" err="1">
                <a:solidFill>
                  <a:srgbClr val="000000"/>
                </a:solidFill>
                <a:latin typeface="Calibri" panose="020F0502020204030204" pitchFamily="34" charset="0"/>
              </a:rPr>
              <a:t>Contact</a:t>
            </a:r>
            <a:r>
              <a:rPr lang="pl-PL" sz="1800" b="1" i="0" u="none" strike="noStrike" baseline="0" dirty="0">
                <a:solidFill>
                  <a:srgbClr val="000000"/>
                </a:solidFill>
                <a:latin typeface="Calibri" panose="020F0502020204030204" pitchFamily="34" charset="0"/>
              </a:rPr>
              <a:t> </a:t>
            </a:r>
            <a:r>
              <a:rPr lang="pl-PL" sz="1800" b="1" i="0" u="none" strike="noStrike" baseline="0" dirty="0" err="1">
                <a:solidFill>
                  <a:srgbClr val="000000"/>
                </a:solidFill>
                <a:latin typeface="Calibri" panose="020F0502020204030204" pitchFamily="34" charset="0"/>
              </a:rPr>
              <a:t>information</a:t>
            </a:r>
            <a:r>
              <a:rPr lang="pl-PL" sz="1800" b="1" i="0" u="none" strike="noStrike" baseline="0" dirty="0">
                <a:solidFill>
                  <a:srgbClr val="000000"/>
                </a:solidFill>
                <a:latin typeface="Calibri" panose="020F0502020204030204" pitchFamily="34" charset="0"/>
              </a:rPr>
              <a:t>:</a:t>
            </a:r>
          </a:p>
          <a:p>
            <a:r>
              <a:rPr lang="pl-PL" sz="1800" b="0" i="0" u="none" strike="noStrike" baseline="0" dirty="0">
                <a:solidFill>
                  <a:srgbClr val="000000"/>
                </a:solidFill>
                <a:latin typeface="Nunito Sans" pitchFamily="2" charset="-18"/>
              </a:rPr>
              <a:t>https://src.space/	</a:t>
            </a:r>
          </a:p>
          <a:p>
            <a:r>
              <a:rPr lang="pl-PL" sz="1800" b="0" i="0" u="none" strike="noStrike" baseline="0" dirty="0">
                <a:solidFill>
                  <a:srgbClr val="000000"/>
                </a:solidFill>
                <a:latin typeface="Nunito Sans" pitchFamily="2" charset="-18"/>
              </a:rPr>
              <a:t>cbk@pwr.edu.pl</a:t>
            </a:r>
            <a:endParaRPr lang="pl-PL" dirty="0"/>
          </a:p>
        </p:txBody>
      </p:sp>
      <p:pic>
        <p:nvPicPr>
          <p:cNvPr id="13" name="Obraz 12" descr="Obraz zawierający flaga, zrzut ekranu&#10;&#10;Opis wygenerowany automatycznie">
            <a:extLst>
              <a:ext uri="{FF2B5EF4-FFF2-40B4-BE49-F238E27FC236}">
                <a16:creationId xmlns:a16="http://schemas.microsoft.com/office/drawing/2014/main" id="{1C69C189-5564-2A22-EC82-4BEA7554C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71" y="5764438"/>
            <a:ext cx="4535433" cy="612649"/>
          </a:xfrm>
          <a:prstGeom prst="rect">
            <a:avLst/>
          </a:prstGeom>
        </p:spPr>
      </p:pic>
    </p:spTree>
    <p:extLst>
      <p:ext uri="{BB962C8B-B14F-4D97-AF65-F5344CB8AC3E}">
        <p14:creationId xmlns:p14="http://schemas.microsoft.com/office/powerpoint/2010/main" val="29691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2403389" y="294538"/>
            <a:ext cx="8864161" cy="1033669"/>
          </a:xfrm>
        </p:spPr>
        <p:txBody>
          <a:bodyPr>
            <a:normAutofit/>
          </a:bodyPr>
          <a:lstStyle/>
          <a:p>
            <a:r>
              <a:rPr lang="pl-PL" sz="2800" dirty="0">
                <a:solidFill>
                  <a:srgbClr val="FFFFFF"/>
                </a:solidFill>
                <a:latin typeface="Nunito Sans SemiBold" pitchFamily="2" charset="-18"/>
              </a:rPr>
              <a:t>PIAP Space Sp. z o. o. </a:t>
            </a:r>
          </a:p>
        </p:txBody>
      </p:sp>
      <p:pic>
        <p:nvPicPr>
          <p:cNvPr id="6" name="Obraz 5" descr="Obraz zawierający kula, światło, Wielobarwność&#10;&#10;Opis wygenerowany automatycznie">
            <a:extLst>
              <a:ext uri="{FF2B5EF4-FFF2-40B4-BE49-F238E27FC236}">
                <a16:creationId xmlns:a16="http://schemas.microsoft.com/office/drawing/2014/main" id="{D231AB0C-4B41-CFA9-885F-3898A7FE629D}"/>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7" name="Łącznik prosty 6">
            <a:extLst>
              <a:ext uri="{FF2B5EF4-FFF2-40B4-BE49-F238E27FC236}">
                <a16:creationId xmlns:a16="http://schemas.microsoft.com/office/drawing/2014/main" id="{F7B6D3A0-1358-4EC1-2EE9-3FF051D96CF3}"/>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761DE2AB-5C86-1E92-2FDF-66992BDC6E77}"/>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735226" y="2059486"/>
            <a:ext cx="10767925" cy="3545786"/>
          </a:xfrm>
        </p:spPr>
        <p:txBody>
          <a:bodyPr anchor="ctr">
            <a:normAutofit/>
          </a:bodyPr>
          <a:lstStyle/>
          <a:p>
            <a:pPr marL="0" indent="0">
              <a:lnSpc>
                <a:spcPct val="120000"/>
              </a:lnSpc>
              <a:buNone/>
            </a:pPr>
            <a:r>
              <a:rPr lang="pl-PL" sz="1300" dirty="0">
                <a:solidFill>
                  <a:schemeClr val="bg1"/>
                </a:solidFill>
                <a:effectLst/>
                <a:latin typeface="Nunito Sans" pitchFamily="2" charset="-18"/>
                <a:ea typeface="Calibri" panose="020F0502020204030204" pitchFamily="34" charset="0"/>
              </a:rPr>
              <a:t>PIAP Space Sp. z o. o. </a:t>
            </a:r>
            <a:r>
              <a:rPr lang="pl-PL" sz="1300" dirty="0" err="1">
                <a:solidFill>
                  <a:schemeClr val="bg1"/>
                </a:solidFill>
                <a:effectLst/>
                <a:latin typeface="Nunito Sans" pitchFamily="2" charset="-18"/>
                <a:ea typeface="Calibri" panose="020F0502020204030204" pitchFamily="34" charset="0"/>
              </a:rPr>
              <a:t>is</a:t>
            </a:r>
            <a:r>
              <a:rPr lang="pl-PL" sz="1300" dirty="0">
                <a:solidFill>
                  <a:schemeClr val="bg1"/>
                </a:solidFill>
                <a:effectLst/>
                <a:latin typeface="Nunito Sans" pitchFamily="2" charset="-18"/>
                <a:ea typeface="Calibri" panose="020F0502020204030204" pitchFamily="34" charset="0"/>
              </a:rPr>
              <a:t> a </a:t>
            </a:r>
            <a:r>
              <a:rPr lang="pl-PL" sz="1300" dirty="0" err="1">
                <a:solidFill>
                  <a:schemeClr val="bg1"/>
                </a:solidFill>
                <a:effectLst/>
                <a:latin typeface="Nunito Sans" pitchFamily="2" charset="-18"/>
                <a:ea typeface="Calibri" panose="020F0502020204030204" pitchFamily="34" charset="0"/>
              </a:rPr>
              <a:t>Polish</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company</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established</a:t>
            </a:r>
            <a:r>
              <a:rPr lang="pl-PL" sz="1300" dirty="0">
                <a:solidFill>
                  <a:schemeClr val="bg1"/>
                </a:solidFill>
                <a:effectLst/>
                <a:latin typeface="Nunito Sans" pitchFamily="2" charset="-18"/>
                <a:ea typeface="Calibri" panose="020F0502020204030204" pitchFamily="34" charset="0"/>
              </a:rPr>
              <a:t> in 2017 as a </a:t>
            </a:r>
            <a:r>
              <a:rPr lang="pl-PL" sz="1300" dirty="0" err="1">
                <a:solidFill>
                  <a:schemeClr val="bg1"/>
                </a:solidFill>
                <a:effectLst/>
                <a:latin typeface="Nunito Sans" pitchFamily="2" charset="-18"/>
                <a:ea typeface="Calibri" panose="020F0502020204030204" pitchFamily="34" charset="0"/>
              </a:rPr>
              <a:t>spin</a:t>
            </a:r>
            <a:r>
              <a:rPr lang="pl-PL" sz="1300" dirty="0">
                <a:solidFill>
                  <a:schemeClr val="bg1"/>
                </a:solidFill>
                <a:effectLst/>
                <a:latin typeface="Nunito Sans" pitchFamily="2" charset="-18"/>
                <a:ea typeface="Calibri" panose="020F0502020204030204" pitchFamily="34" charset="0"/>
              </a:rPr>
              <a:t>-off of the Łukasiewicz </a:t>
            </a:r>
            <a:r>
              <a:rPr lang="pl-PL" sz="1300" dirty="0" err="1">
                <a:solidFill>
                  <a:schemeClr val="bg1"/>
                </a:solidFill>
                <a:effectLst/>
                <a:latin typeface="Nunito Sans" pitchFamily="2" charset="-18"/>
                <a:ea typeface="Calibri" panose="020F0502020204030204" pitchFamily="34" charset="0"/>
              </a:rPr>
              <a:t>Research</a:t>
            </a:r>
            <a:r>
              <a:rPr lang="pl-PL" sz="1300" dirty="0">
                <a:solidFill>
                  <a:schemeClr val="bg1"/>
                </a:solidFill>
                <a:effectLst/>
                <a:latin typeface="Nunito Sans" pitchFamily="2" charset="-18"/>
                <a:ea typeface="Calibri" panose="020F0502020204030204" pitchFamily="34" charset="0"/>
              </a:rPr>
              <a:t> Network - </a:t>
            </a:r>
            <a:r>
              <a:rPr lang="pl-PL" sz="1300" dirty="0" err="1">
                <a:solidFill>
                  <a:schemeClr val="bg1"/>
                </a:solidFill>
                <a:effectLst/>
                <a:latin typeface="Nunito Sans" pitchFamily="2" charset="-18"/>
                <a:ea typeface="Calibri" panose="020F0502020204030204" pitchFamily="34" charset="0"/>
              </a:rPr>
              <a:t>Industrial</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Institute</a:t>
            </a:r>
            <a:r>
              <a:rPr lang="pl-PL" sz="1300" dirty="0">
                <a:solidFill>
                  <a:schemeClr val="bg1"/>
                </a:solidFill>
                <a:effectLst/>
                <a:latin typeface="Nunito Sans" pitchFamily="2" charset="-18"/>
                <a:ea typeface="Calibri" panose="020F0502020204030204" pitchFamily="34" charset="0"/>
              </a:rPr>
              <a:t> for Automation and </a:t>
            </a:r>
            <a:r>
              <a:rPr lang="pl-PL" sz="1300" dirty="0" err="1">
                <a:solidFill>
                  <a:schemeClr val="bg1"/>
                </a:solidFill>
                <a:effectLst/>
                <a:latin typeface="Nunito Sans" pitchFamily="2" charset="-18"/>
                <a:ea typeface="Calibri" panose="020F0502020204030204" pitchFamily="34" charset="0"/>
              </a:rPr>
              <a:t>Measurements</a:t>
            </a:r>
            <a:r>
              <a:rPr lang="pl-PL" sz="1300" dirty="0">
                <a:solidFill>
                  <a:schemeClr val="bg1"/>
                </a:solidFill>
                <a:effectLst/>
                <a:latin typeface="Nunito Sans" pitchFamily="2" charset="-18"/>
                <a:ea typeface="Calibri" panose="020F0502020204030204" pitchFamily="34" charset="0"/>
              </a:rPr>
              <a:t> (Ł-PIAP). </a:t>
            </a:r>
            <a:r>
              <a:rPr lang="pl-PL" sz="1300" dirty="0" err="1">
                <a:solidFill>
                  <a:schemeClr val="bg1"/>
                </a:solidFill>
                <a:effectLst/>
                <a:latin typeface="Nunito Sans" pitchFamily="2" charset="-18"/>
                <a:ea typeface="Calibri" panose="020F0502020204030204" pitchFamily="34" charset="0"/>
              </a:rPr>
              <a:t>Currently</a:t>
            </a:r>
            <a:r>
              <a:rPr lang="pl-PL" sz="1300" dirty="0">
                <a:solidFill>
                  <a:schemeClr val="bg1"/>
                </a:solidFill>
                <a:effectLst/>
                <a:latin typeface="Nunito Sans" pitchFamily="2" charset="-18"/>
                <a:ea typeface="Calibri" panose="020F0502020204030204" pitchFamily="34" charset="0"/>
              </a:rPr>
              <a:t>, the </a:t>
            </a:r>
            <a:r>
              <a:rPr lang="pl-PL" sz="1300" dirty="0" err="1">
                <a:solidFill>
                  <a:schemeClr val="bg1"/>
                </a:solidFill>
                <a:effectLst/>
                <a:latin typeface="Nunito Sans" pitchFamily="2" charset="-18"/>
                <a:ea typeface="Calibri" panose="020F0502020204030204" pitchFamily="34" charset="0"/>
              </a:rPr>
              <a:t>owners</a:t>
            </a:r>
            <a:r>
              <a:rPr lang="pl-PL" sz="1300" dirty="0">
                <a:solidFill>
                  <a:schemeClr val="bg1"/>
                </a:solidFill>
                <a:effectLst/>
                <a:latin typeface="Nunito Sans" pitchFamily="2" charset="-18"/>
                <a:ea typeface="Calibri" panose="020F0502020204030204" pitchFamily="34" charset="0"/>
              </a:rPr>
              <a:t> of PIAP Space </a:t>
            </a:r>
            <a:r>
              <a:rPr lang="pl-PL" sz="1300" dirty="0" err="1">
                <a:solidFill>
                  <a:schemeClr val="bg1"/>
                </a:solidFill>
                <a:effectLst/>
                <a:latin typeface="Nunito Sans" pitchFamily="2" charset="-18"/>
                <a:ea typeface="Calibri" panose="020F0502020204030204" pitchFamily="34" charset="0"/>
              </a:rPr>
              <a:t>are</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Industrial</a:t>
            </a:r>
            <a:r>
              <a:rPr lang="pl-PL" sz="1300" dirty="0">
                <a:solidFill>
                  <a:schemeClr val="bg1"/>
                </a:solidFill>
                <a:effectLst/>
                <a:latin typeface="Nunito Sans" pitchFamily="2" charset="-18"/>
                <a:ea typeface="Calibri" panose="020F0502020204030204" pitchFamily="34" charset="0"/>
              </a:rPr>
              <a:t> Development </a:t>
            </a:r>
            <a:r>
              <a:rPr lang="pl-PL" sz="1300" dirty="0" err="1">
                <a:solidFill>
                  <a:schemeClr val="bg1"/>
                </a:solidFill>
                <a:effectLst/>
                <a:latin typeface="Nunito Sans" pitchFamily="2" charset="-18"/>
                <a:ea typeface="Calibri" panose="020F0502020204030204" pitchFamily="34" charset="0"/>
              </a:rPr>
              <a:t>Agency</a:t>
            </a:r>
            <a:r>
              <a:rPr lang="pl-PL" sz="1300" dirty="0">
                <a:solidFill>
                  <a:schemeClr val="bg1"/>
                </a:solidFill>
                <a:effectLst/>
                <a:latin typeface="Nunito Sans" pitchFamily="2" charset="-18"/>
                <a:ea typeface="Calibri" panose="020F0502020204030204" pitchFamily="34" charset="0"/>
              </a:rPr>
              <a:t> (IDA) and Ł-PIAP. PIAP Space </a:t>
            </a:r>
            <a:r>
              <a:rPr lang="pl-PL" sz="1300" dirty="0" err="1">
                <a:solidFill>
                  <a:schemeClr val="bg1"/>
                </a:solidFill>
                <a:effectLst/>
                <a:latin typeface="Nunito Sans" pitchFamily="2" charset="-18"/>
                <a:ea typeface="Calibri" panose="020F0502020204030204" pitchFamily="34" charset="0"/>
              </a:rPr>
              <a:t>has</a:t>
            </a:r>
            <a:r>
              <a:rPr lang="pl-PL" sz="1300" dirty="0">
                <a:solidFill>
                  <a:schemeClr val="bg1"/>
                </a:solidFill>
                <a:effectLst/>
                <a:latin typeface="Nunito Sans" pitchFamily="2" charset="-18"/>
                <a:ea typeface="Calibri" panose="020F0502020204030204" pitchFamily="34" charset="0"/>
              </a:rPr>
              <a:t> a </a:t>
            </a:r>
            <a:r>
              <a:rPr lang="pl-PL" sz="1300" dirty="0" err="1">
                <a:solidFill>
                  <a:schemeClr val="bg1"/>
                </a:solidFill>
                <a:effectLst/>
                <a:latin typeface="Nunito Sans" pitchFamily="2" charset="-18"/>
                <a:ea typeface="Calibri" panose="020F0502020204030204" pitchFamily="34" charset="0"/>
              </a:rPr>
              <a:t>complete</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infrastructure</a:t>
            </a:r>
            <a:r>
              <a:rPr lang="pl-PL" sz="1300" dirty="0">
                <a:solidFill>
                  <a:schemeClr val="bg1"/>
                </a:solidFill>
                <a:effectLst/>
                <a:latin typeface="Nunito Sans" pitchFamily="2" charset="-18"/>
                <a:ea typeface="Calibri" panose="020F0502020204030204" pitchFamily="34" charset="0"/>
              </a:rPr>
              <a:t> to </a:t>
            </a:r>
            <a:r>
              <a:rPr lang="pl-PL" sz="1300" dirty="0" err="1">
                <a:solidFill>
                  <a:schemeClr val="bg1"/>
                </a:solidFill>
                <a:effectLst/>
                <a:latin typeface="Nunito Sans" pitchFamily="2" charset="-18"/>
                <a:ea typeface="Calibri" panose="020F0502020204030204" pitchFamily="34" charset="0"/>
              </a:rPr>
              <a:t>provide</a:t>
            </a:r>
            <a:r>
              <a:rPr lang="pl-PL" sz="1300" dirty="0">
                <a:solidFill>
                  <a:schemeClr val="bg1"/>
                </a:solidFill>
                <a:effectLst/>
                <a:latin typeface="Nunito Sans" pitchFamily="2" charset="-18"/>
                <a:ea typeface="Calibri" panose="020F0502020204030204" pitchFamily="34" charset="0"/>
              </a:rPr>
              <a:t> services </a:t>
            </a:r>
            <a:r>
              <a:rPr lang="pl-PL" sz="1300" dirty="0" err="1">
                <a:solidFill>
                  <a:schemeClr val="bg1"/>
                </a:solidFill>
                <a:effectLst/>
                <a:latin typeface="Nunito Sans" pitchFamily="2" charset="-18"/>
                <a:ea typeface="Calibri" panose="020F0502020204030204" pitchFamily="34" charset="0"/>
              </a:rPr>
              <a:t>guarantees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their</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continuity</a:t>
            </a:r>
            <a:r>
              <a:rPr lang="pl-PL" sz="1300" dirty="0">
                <a:solidFill>
                  <a:schemeClr val="bg1"/>
                </a:solidFill>
                <a:effectLst/>
                <a:latin typeface="Nunito Sans" pitchFamily="2" charset="-18"/>
                <a:ea typeface="Calibri" panose="020F0502020204030204" pitchFamily="34" charset="0"/>
              </a:rPr>
              <a:t> and </a:t>
            </a:r>
            <a:r>
              <a:rPr lang="pl-PL" sz="1300" dirty="0" err="1">
                <a:solidFill>
                  <a:schemeClr val="bg1"/>
                </a:solidFill>
                <a:effectLst/>
                <a:latin typeface="Nunito Sans" pitchFamily="2" charset="-18"/>
                <a:ea typeface="Calibri" panose="020F0502020204030204" pitchFamily="34" charset="0"/>
              </a:rPr>
              <a:t>repeatability</a:t>
            </a:r>
            <a:r>
              <a:rPr lang="pl-PL" sz="1300" dirty="0">
                <a:solidFill>
                  <a:schemeClr val="bg1"/>
                </a:solidFill>
                <a:effectLst/>
                <a:latin typeface="Nunito Sans" pitchFamily="2" charset="-18"/>
                <a:ea typeface="Calibri" panose="020F0502020204030204" pitchFamily="34" charset="0"/>
              </a:rPr>
              <a:t>. The </a:t>
            </a:r>
            <a:r>
              <a:rPr lang="pl-PL" sz="1300" dirty="0" err="1">
                <a:solidFill>
                  <a:schemeClr val="bg1"/>
                </a:solidFill>
                <a:effectLst/>
                <a:latin typeface="Nunito Sans" pitchFamily="2" charset="-18"/>
                <a:ea typeface="Calibri" panose="020F0502020204030204" pitchFamily="34" charset="0"/>
              </a:rPr>
              <a:t>company</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has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also</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implemented</a:t>
            </a:r>
            <a:r>
              <a:rPr lang="pl-PL" sz="1300" dirty="0">
                <a:solidFill>
                  <a:schemeClr val="bg1"/>
                </a:solidFill>
                <a:effectLst/>
                <a:latin typeface="Nunito Sans" pitchFamily="2" charset="-18"/>
                <a:ea typeface="Calibri" panose="020F0502020204030204" pitchFamily="34" charset="0"/>
              </a:rPr>
              <a:t> ISO 9001:2015 </a:t>
            </a:r>
            <a:r>
              <a:rPr lang="pl-PL" sz="1300" dirty="0" err="1">
                <a:solidFill>
                  <a:schemeClr val="bg1"/>
                </a:solidFill>
                <a:effectLst/>
                <a:latin typeface="Nunito Sans" pitchFamily="2" charset="-18"/>
                <a:ea typeface="Calibri" panose="020F0502020204030204" pitchFamily="34" charset="0"/>
              </a:rPr>
              <a:t>certified</a:t>
            </a:r>
            <a:r>
              <a:rPr lang="pl-PL" sz="1300" dirty="0">
                <a:solidFill>
                  <a:schemeClr val="bg1"/>
                </a:solidFill>
                <a:effectLst/>
                <a:latin typeface="Nunito Sans" pitchFamily="2" charset="-18"/>
                <a:ea typeface="Calibri" panose="020F0502020204030204" pitchFamily="34" charset="0"/>
              </a:rPr>
              <a:t>. PIAP Space </a:t>
            </a:r>
            <a:r>
              <a:rPr lang="pl-PL" sz="1300" dirty="0" err="1">
                <a:solidFill>
                  <a:schemeClr val="bg1"/>
                </a:solidFill>
                <a:effectLst/>
                <a:latin typeface="Nunito Sans" pitchFamily="2" charset="-18"/>
                <a:ea typeface="Calibri" panose="020F0502020204030204" pitchFamily="34" charset="0"/>
              </a:rPr>
              <a:t>focuses</a:t>
            </a:r>
            <a:r>
              <a:rPr lang="pl-PL" sz="1300" dirty="0">
                <a:solidFill>
                  <a:schemeClr val="bg1"/>
                </a:solidFill>
                <a:effectLst/>
                <a:latin typeface="Nunito Sans" pitchFamily="2" charset="-18"/>
                <a:ea typeface="Calibri" panose="020F0502020204030204" pitchFamily="34" charset="0"/>
              </a:rPr>
              <a:t> on </a:t>
            </a:r>
            <a:r>
              <a:rPr lang="pl-PL" sz="1300" dirty="0" err="1">
                <a:solidFill>
                  <a:schemeClr val="bg1"/>
                </a:solidFill>
                <a:effectLst/>
                <a:latin typeface="Nunito Sans" pitchFamily="2" charset="-18"/>
                <a:ea typeface="Calibri" panose="020F0502020204030204" pitchFamily="34" charset="0"/>
              </a:rPr>
              <a:t>two</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specializations</a:t>
            </a:r>
            <a:r>
              <a:rPr lang="pl-PL" sz="1300" dirty="0">
                <a:solidFill>
                  <a:schemeClr val="bg1"/>
                </a:solidFill>
                <a:effectLst/>
                <a:latin typeface="Nunito Sans" pitchFamily="2" charset="-18"/>
                <a:ea typeface="Calibri" panose="020F0502020204030204" pitchFamily="34" charset="0"/>
              </a:rPr>
              <a:t>:  SPACE ROBOTICS - PIAP Space </a:t>
            </a:r>
            <a:r>
              <a:rPr lang="pl-PL" sz="1300" dirty="0" err="1">
                <a:solidFill>
                  <a:schemeClr val="bg1"/>
                </a:solidFill>
                <a:effectLst/>
                <a:latin typeface="Nunito Sans" pitchFamily="2" charset="-18"/>
                <a:ea typeface="Calibri" panose="020F0502020204030204" pitchFamily="34" charset="0"/>
              </a:rPr>
              <a:t>develops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technologies</a:t>
            </a:r>
            <a:r>
              <a:rPr lang="pl-PL" sz="1300" dirty="0">
                <a:solidFill>
                  <a:schemeClr val="bg1"/>
                </a:solidFill>
                <a:effectLst/>
                <a:latin typeface="Nunito Sans" pitchFamily="2" charset="-18"/>
                <a:ea typeface="Calibri" panose="020F0502020204030204" pitchFamily="34" charset="0"/>
              </a:rPr>
              <a:t> and products in the </a:t>
            </a:r>
            <a:r>
              <a:rPr lang="pl-PL" sz="1300" dirty="0" err="1">
                <a:solidFill>
                  <a:schemeClr val="bg1"/>
                </a:solidFill>
                <a:effectLst/>
                <a:latin typeface="Nunito Sans" pitchFamily="2" charset="-18"/>
                <a:ea typeface="Calibri" panose="020F0502020204030204" pitchFamily="34" charset="0"/>
              </a:rPr>
              <a:t>space</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robotics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domain</a:t>
            </a:r>
            <a:r>
              <a:rPr lang="pl-PL" sz="1300" dirty="0">
                <a:solidFill>
                  <a:schemeClr val="bg1"/>
                </a:solidFill>
                <a:effectLst/>
                <a:latin typeface="Nunito Sans" pitchFamily="2" charset="-18"/>
                <a:ea typeface="Calibri" panose="020F0502020204030204" pitchFamily="34" charset="0"/>
              </a:rPr>
              <a:t> for On-Orbit </a:t>
            </a:r>
            <a:r>
              <a:rPr lang="pl-PL" sz="1300" dirty="0" err="1">
                <a:solidFill>
                  <a:schemeClr val="bg1"/>
                </a:solidFill>
                <a:effectLst/>
                <a:latin typeface="Nunito Sans" pitchFamily="2" charset="-18"/>
                <a:ea typeface="Calibri" panose="020F0502020204030204" pitchFamily="34" charset="0"/>
              </a:rPr>
              <a:t>Servicing</a:t>
            </a:r>
            <a:r>
              <a:rPr lang="pl-PL" sz="1300" dirty="0">
                <a:solidFill>
                  <a:schemeClr val="bg1"/>
                </a:solidFill>
                <a:effectLst/>
                <a:latin typeface="Nunito Sans" pitchFamily="2" charset="-18"/>
                <a:ea typeface="Calibri" panose="020F0502020204030204" pitchFamily="34" charset="0"/>
              </a:rPr>
              <a:t> and </a:t>
            </a:r>
            <a:r>
              <a:rPr lang="pl-PL" sz="1300" dirty="0" err="1">
                <a:solidFill>
                  <a:schemeClr val="bg1"/>
                </a:solidFill>
                <a:effectLst/>
                <a:latin typeface="Nunito Sans" pitchFamily="2" charset="-18"/>
                <a:ea typeface="Calibri" panose="020F0502020204030204" pitchFamily="34" charset="0"/>
              </a:rPr>
              <a:t>future</a:t>
            </a:r>
            <a:r>
              <a:rPr lang="pl-PL" sz="1300" dirty="0">
                <a:solidFill>
                  <a:schemeClr val="bg1"/>
                </a:solidFill>
                <a:effectLst/>
                <a:latin typeface="Nunito Sans" pitchFamily="2" charset="-18"/>
                <a:ea typeface="Calibri" panose="020F0502020204030204" pitchFamily="34" charset="0"/>
              </a:rPr>
              <a:t> OSAM </a:t>
            </a:r>
            <a:r>
              <a:rPr lang="pl-PL" sz="1300" dirty="0" err="1">
                <a:solidFill>
                  <a:schemeClr val="bg1"/>
                </a:solidFill>
                <a:effectLst/>
                <a:latin typeface="Nunito Sans" pitchFamily="2" charset="-18"/>
                <a:ea typeface="Calibri" panose="020F0502020204030204" pitchFamily="34" charset="0"/>
              </a:rPr>
              <a:t>missions</a:t>
            </a:r>
            <a:r>
              <a:rPr lang="pl-PL" sz="1300" dirty="0">
                <a:solidFill>
                  <a:schemeClr val="bg1"/>
                </a:solidFill>
                <a:effectLst/>
                <a:latin typeface="Nunito Sans" pitchFamily="2" charset="-18"/>
                <a:ea typeface="Calibri" panose="020F0502020204030204" pitchFamily="34" charset="0"/>
              </a:rPr>
              <a:t>. PIAP Space </a:t>
            </a:r>
            <a:r>
              <a:rPr lang="pl-PL" sz="1300" dirty="0" err="1">
                <a:solidFill>
                  <a:schemeClr val="bg1"/>
                </a:solidFill>
                <a:effectLst/>
                <a:latin typeface="Nunito Sans" pitchFamily="2" charset="-18"/>
                <a:ea typeface="Calibri" panose="020F0502020204030204" pitchFamily="34" charset="0"/>
              </a:rPr>
              <a:t>has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developed</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robotic</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arm</a:t>
            </a:r>
            <a:r>
              <a:rPr lang="pl-PL" sz="1300" dirty="0">
                <a:solidFill>
                  <a:schemeClr val="bg1"/>
                </a:solidFill>
                <a:effectLst/>
                <a:latin typeface="Nunito Sans" pitchFamily="2" charset="-18"/>
                <a:ea typeface="Calibri" panose="020F0502020204030204" pitchFamily="34" charset="0"/>
              </a:rPr>
              <a:t> and </a:t>
            </a:r>
            <a:r>
              <a:rPr lang="pl-PL" sz="1300" dirty="0" err="1">
                <a:solidFill>
                  <a:schemeClr val="bg1"/>
                </a:solidFill>
                <a:effectLst/>
                <a:latin typeface="Nunito Sans" pitchFamily="2" charset="-18"/>
                <a:ea typeface="Calibri" panose="020F0502020204030204" pitchFamily="34" charset="0"/>
              </a:rPr>
              <a:t>grippers</a:t>
            </a:r>
            <a:r>
              <a:rPr lang="pl-PL" sz="1300" dirty="0">
                <a:solidFill>
                  <a:schemeClr val="bg1"/>
                </a:solidFill>
                <a:effectLst/>
                <a:latin typeface="Nunito Sans" pitchFamily="2" charset="-18"/>
                <a:ea typeface="Calibri" panose="020F0502020204030204" pitchFamily="34" charset="0"/>
              </a:rPr>
              <a:t> - LAR </a:t>
            </a:r>
            <a:r>
              <a:rPr lang="pl-PL" sz="1300" dirty="0" err="1">
                <a:solidFill>
                  <a:schemeClr val="bg1"/>
                </a:solidFill>
                <a:effectLst/>
                <a:latin typeface="Nunito Sans" pitchFamily="2" charset="-18"/>
                <a:ea typeface="Calibri" panose="020F0502020204030204" pitchFamily="34" charset="0"/>
              </a:rPr>
              <a:t>gripper</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Multipurpose</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gripper</a:t>
            </a:r>
            <a:r>
              <a:rPr lang="pl-PL" sz="1300" dirty="0">
                <a:solidFill>
                  <a:schemeClr val="bg1"/>
                </a:solidFill>
                <a:effectLst/>
                <a:latin typeface="Nunito Sans" pitchFamily="2" charset="-18"/>
                <a:ea typeface="Calibri" panose="020F0502020204030204" pitchFamily="34" charset="0"/>
              </a:rPr>
              <a:t>, 6-axis Force/</a:t>
            </a:r>
            <a:r>
              <a:rPr lang="pl-PL" sz="1300" dirty="0" err="1">
                <a:solidFill>
                  <a:schemeClr val="bg1"/>
                </a:solidFill>
                <a:effectLst/>
                <a:latin typeface="Nunito Sans" pitchFamily="2" charset="-18"/>
                <a:ea typeface="Calibri" panose="020F0502020204030204" pitchFamily="34" charset="0"/>
              </a:rPr>
              <a:t>Torque</a:t>
            </a:r>
            <a:r>
              <a:rPr lang="pl-PL" sz="1300" dirty="0">
                <a:solidFill>
                  <a:schemeClr val="bg1"/>
                </a:solidFill>
                <a:effectLst/>
                <a:latin typeface="Nunito Sans" pitchFamily="2" charset="-18"/>
                <a:ea typeface="Calibri" panose="020F0502020204030204" pitchFamily="34" charset="0"/>
              </a:rPr>
              <a:t> sensor and </a:t>
            </a:r>
            <a:r>
              <a:rPr lang="pl-PL" sz="1300" dirty="0" err="1">
                <a:solidFill>
                  <a:schemeClr val="bg1"/>
                </a:solidFill>
                <a:effectLst/>
                <a:latin typeface="Nunito Sans" pitchFamily="2" charset="-18"/>
                <a:ea typeface="Calibri" panose="020F0502020204030204" pitchFamily="34" charset="0"/>
              </a:rPr>
              <a:t>vision-based</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algorithms</a:t>
            </a:r>
            <a:r>
              <a:rPr lang="pl-PL" sz="1300" dirty="0">
                <a:solidFill>
                  <a:schemeClr val="bg1"/>
                </a:solidFill>
                <a:effectLst/>
                <a:latin typeface="Nunito Sans" pitchFamily="2" charset="-18"/>
                <a:ea typeface="Calibri" panose="020F0502020204030204" pitchFamily="34" charset="0"/>
              </a:rPr>
              <a:t> for </a:t>
            </a:r>
            <a:r>
              <a:rPr lang="pl-PL" sz="1300" dirty="0" err="1">
                <a:solidFill>
                  <a:schemeClr val="bg1"/>
                </a:solidFill>
                <a:effectLst/>
                <a:latin typeface="Nunito Sans" pitchFamily="2" charset="-18"/>
                <a:ea typeface="Calibri" panose="020F0502020204030204" pitchFamily="34" charset="0"/>
              </a:rPr>
              <a:t>close</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range</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rendezvous</a:t>
            </a:r>
            <a:r>
              <a:rPr lang="pl-PL" sz="1300" dirty="0">
                <a:solidFill>
                  <a:schemeClr val="bg1"/>
                </a:solidFill>
                <a:effectLst/>
                <a:latin typeface="Nunito Sans" pitchFamily="2" charset="-18"/>
                <a:ea typeface="Calibri" panose="020F0502020204030204" pitchFamily="34" charset="0"/>
              </a:rPr>
              <a:t> and LAR </a:t>
            </a:r>
            <a:r>
              <a:rPr lang="pl-PL" sz="1300" dirty="0" err="1">
                <a:solidFill>
                  <a:schemeClr val="bg1"/>
                </a:solidFill>
                <a:effectLst/>
                <a:latin typeface="Nunito Sans" pitchFamily="2" charset="-18"/>
                <a:ea typeface="Calibri" panose="020F0502020204030204" pitchFamily="34" charset="0"/>
              </a:rPr>
              <a:t>pose</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estimation</a:t>
            </a:r>
            <a:r>
              <a:rPr lang="pl-PL" sz="1300" dirty="0">
                <a:solidFill>
                  <a:schemeClr val="bg1"/>
                </a:solidFill>
                <a:effectLst/>
                <a:latin typeface="Nunito Sans" pitchFamily="2" charset="-18"/>
                <a:ea typeface="Calibri" panose="020F0502020204030204" pitchFamily="34" charset="0"/>
              </a:rPr>
              <a:t>.  MECHANICAL GROUND SUPPORT EQUIPMENT (MGSE) - PIAP Space </a:t>
            </a:r>
            <a:r>
              <a:rPr lang="pl-PL" sz="1300" dirty="0" err="1">
                <a:solidFill>
                  <a:schemeClr val="bg1"/>
                </a:solidFill>
                <a:effectLst/>
                <a:latin typeface="Nunito Sans" pitchFamily="2" charset="-18"/>
                <a:ea typeface="Calibri" panose="020F0502020204030204" pitchFamily="34" charset="0"/>
              </a:rPr>
              <a:t>offers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various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types</a:t>
            </a:r>
            <a:r>
              <a:rPr lang="pl-PL" sz="1300" dirty="0">
                <a:solidFill>
                  <a:schemeClr val="bg1"/>
                </a:solidFill>
                <a:effectLst/>
                <a:latin typeface="Nunito Sans" pitchFamily="2" charset="-18"/>
                <a:ea typeface="Calibri" panose="020F0502020204030204" pitchFamily="34" charset="0"/>
              </a:rPr>
              <a:t> of devices for the </a:t>
            </a:r>
            <a:r>
              <a:rPr lang="pl-PL" sz="1300" dirty="0" err="1">
                <a:solidFill>
                  <a:schemeClr val="bg1"/>
                </a:solidFill>
                <a:effectLst/>
                <a:latin typeface="Nunito Sans" pitchFamily="2" charset="-18"/>
                <a:ea typeface="Calibri" panose="020F0502020204030204" pitchFamily="34" charset="0"/>
              </a:rPr>
              <a:t>assembly</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integration</a:t>
            </a:r>
            <a:r>
              <a:rPr lang="pl-PL" sz="1300" dirty="0">
                <a:solidFill>
                  <a:schemeClr val="bg1"/>
                </a:solidFill>
                <a:effectLst/>
                <a:latin typeface="Nunito Sans" pitchFamily="2" charset="-18"/>
                <a:ea typeface="Calibri" panose="020F0502020204030204" pitchFamily="34" charset="0"/>
              </a:rPr>
              <a:t>, and </a:t>
            </a:r>
            <a:r>
              <a:rPr lang="pl-PL" sz="1300" dirty="0" err="1">
                <a:solidFill>
                  <a:schemeClr val="bg1"/>
                </a:solidFill>
                <a:effectLst/>
                <a:latin typeface="Nunito Sans" pitchFamily="2" charset="-18"/>
                <a:ea typeface="Calibri" panose="020F0502020204030204" pitchFamily="34" charset="0"/>
              </a:rPr>
              <a:t>testing</a:t>
            </a:r>
            <a:r>
              <a:rPr lang="pl-PL" sz="1300" dirty="0">
                <a:solidFill>
                  <a:schemeClr val="bg1"/>
                </a:solidFill>
                <a:effectLst/>
                <a:latin typeface="Nunito Sans" pitchFamily="2" charset="-18"/>
                <a:ea typeface="Calibri" panose="020F0502020204030204" pitchFamily="34" charset="0"/>
              </a:rPr>
              <a:t> of </a:t>
            </a:r>
            <a:r>
              <a:rPr lang="pl-PL" sz="1300" dirty="0" err="1">
                <a:solidFill>
                  <a:schemeClr val="bg1"/>
                </a:solidFill>
                <a:effectLst/>
                <a:latin typeface="Nunito Sans" pitchFamily="2" charset="-18"/>
                <a:ea typeface="Calibri" panose="020F0502020204030204" pitchFamily="34" charset="0"/>
              </a:rPr>
              <a:t>satellites</a:t>
            </a:r>
            <a:r>
              <a:rPr lang="pl-PL" sz="1300" dirty="0">
                <a:solidFill>
                  <a:schemeClr val="bg1"/>
                </a:solidFill>
                <a:effectLst/>
                <a:latin typeface="Nunito Sans" pitchFamily="2" charset="-18"/>
                <a:ea typeface="Calibri" panose="020F0502020204030204" pitchFamily="34" charset="0"/>
              </a:rPr>
              <a:t> and </a:t>
            </a:r>
            <a:r>
              <a:rPr lang="pl-PL" sz="1300" dirty="0" err="1">
                <a:solidFill>
                  <a:schemeClr val="bg1"/>
                </a:solidFill>
                <a:effectLst/>
                <a:latin typeface="Nunito Sans" pitchFamily="2" charset="-18"/>
                <a:ea typeface="Calibri" panose="020F0502020204030204" pitchFamily="34" charset="0"/>
              </a:rPr>
              <a:t>their</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subsystems</a:t>
            </a:r>
            <a:r>
              <a:rPr lang="pl-PL" sz="1300" dirty="0">
                <a:solidFill>
                  <a:schemeClr val="bg1"/>
                </a:solidFill>
                <a:effectLst/>
                <a:latin typeface="Nunito Sans" pitchFamily="2" charset="-18"/>
                <a:ea typeface="Calibri" panose="020F0502020204030204" pitchFamily="34" charset="0"/>
              </a:rPr>
              <a:t>. The </a:t>
            </a:r>
            <a:r>
              <a:rPr lang="pl-PL" sz="1300" dirty="0" err="1">
                <a:solidFill>
                  <a:schemeClr val="bg1"/>
                </a:solidFill>
                <a:effectLst/>
                <a:latin typeface="Nunito Sans" pitchFamily="2" charset="-18"/>
                <a:ea typeface="Calibri" panose="020F0502020204030204" pitchFamily="34" charset="0"/>
              </a:rPr>
              <a:t>company</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has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experience</a:t>
            </a:r>
            <a:r>
              <a:rPr lang="pl-PL" sz="1300" dirty="0">
                <a:solidFill>
                  <a:schemeClr val="bg1"/>
                </a:solidFill>
                <a:effectLst/>
                <a:latin typeface="Nunito Sans" pitchFamily="2" charset="-18"/>
                <a:ea typeface="Calibri" panose="020F0502020204030204" pitchFamily="34" charset="0"/>
              </a:rPr>
              <a:t> in </a:t>
            </a:r>
            <a:r>
              <a:rPr lang="pl-PL" sz="1300" dirty="0" err="1">
                <a:solidFill>
                  <a:schemeClr val="bg1"/>
                </a:solidFill>
                <a:effectLst/>
                <a:latin typeface="Nunito Sans" pitchFamily="2" charset="-18"/>
                <a:ea typeface="Calibri" panose="020F0502020204030204" pitchFamily="34" charset="0"/>
              </a:rPr>
              <a:t>supplying</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integration</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adapters</a:t>
            </a:r>
            <a:r>
              <a:rPr lang="pl-PL" sz="1300" dirty="0">
                <a:solidFill>
                  <a:schemeClr val="bg1"/>
                </a:solidFill>
                <a:effectLst/>
                <a:latin typeface="Nunito Sans" pitchFamily="2" charset="-18"/>
                <a:ea typeface="Calibri" panose="020F0502020204030204" pitchFamily="34" charset="0"/>
              </a:rPr>
              <a:t> (GHA), and </a:t>
            </a:r>
            <a:r>
              <a:rPr lang="pl-PL" sz="1300" dirty="0" err="1">
                <a:solidFill>
                  <a:schemeClr val="bg1"/>
                </a:solidFill>
                <a:effectLst/>
                <a:latin typeface="Nunito Sans" pitchFamily="2" charset="-18"/>
                <a:ea typeface="Calibri" panose="020F0502020204030204" pitchFamily="34" charset="0"/>
              </a:rPr>
              <a:t>Vibration</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Tests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Adapters</a:t>
            </a:r>
            <a:r>
              <a:rPr lang="pl-PL" sz="1300" dirty="0">
                <a:solidFill>
                  <a:schemeClr val="bg1"/>
                </a:solidFill>
                <a:effectLst/>
                <a:latin typeface="Nunito Sans" pitchFamily="2" charset="-18"/>
                <a:ea typeface="Calibri" panose="020F0502020204030204" pitchFamily="34" charset="0"/>
              </a:rPr>
              <a:t> (VTA). It </a:t>
            </a:r>
            <a:r>
              <a:rPr lang="pl-PL" sz="1300" dirty="0" err="1">
                <a:solidFill>
                  <a:schemeClr val="bg1"/>
                </a:solidFill>
                <a:effectLst/>
                <a:latin typeface="Nunito Sans" pitchFamily="2" charset="-18"/>
                <a:ea typeface="Calibri" panose="020F0502020204030204" pitchFamily="34" charset="0"/>
              </a:rPr>
              <a:t>also</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manufactures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integration</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stands</a:t>
            </a:r>
            <a:r>
              <a:rPr lang="pl-PL" sz="1300" dirty="0">
                <a:solidFill>
                  <a:schemeClr val="bg1"/>
                </a:solidFill>
                <a:effectLst/>
                <a:latin typeface="Nunito Sans" pitchFamily="2" charset="-18"/>
                <a:ea typeface="Calibri" panose="020F0502020204030204" pitchFamily="34" charset="0"/>
              </a:rPr>
              <a:t> for a </a:t>
            </a:r>
            <a:r>
              <a:rPr lang="pl-PL" sz="1300" dirty="0" err="1">
                <a:solidFill>
                  <a:schemeClr val="bg1"/>
                </a:solidFill>
                <a:effectLst/>
                <a:latin typeface="Nunito Sans" pitchFamily="2" charset="-18"/>
                <a:ea typeface="Calibri" panose="020F0502020204030204" pitchFamily="34" charset="0"/>
              </a:rPr>
              <a:t>satellite</a:t>
            </a:r>
            <a:r>
              <a:rPr lang="pl-PL" sz="1300" dirty="0">
                <a:solidFill>
                  <a:schemeClr val="bg1"/>
                </a:solidFill>
                <a:effectLst/>
                <a:latin typeface="Nunito Sans" pitchFamily="2" charset="-18"/>
                <a:ea typeface="Calibri" panose="020F0502020204030204" pitchFamily="34" charset="0"/>
              </a:rPr>
              <a:t> and </a:t>
            </a:r>
            <a:r>
              <a:rPr lang="pl-PL" sz="1300" dirty="0" err="1">
                <a:solidFill>
                  <a:schemeClr val="bg1"/>
                </a:solidFill>
                <a:effectLst/>
                <a:latin typeface="Nunito Sans" pitchFamily="2" charset="-18"/>
                <a:ea typeface="Calibri" panose="020F0502020204030204" pitchFamily="34" charset="0"/>
              </a:rPr>
              <a:t>its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panels</a:t>
            </a:r>
            <a:r>
              <a:rPr lang="pl-PL" sz="1300" dirty="0">
                <a:solidFill>
                  <a:schemeClr val="bg1"/>
                </a:solidFill>
                <a:effectLst/>
                <a:latin typeface="Nunito Sans" pitchFamily="2" charset="-18"/>
                <a:ea typeface="Calibri" panose="020F0502020204030204" pitchFamily="34" charset="0"/>
              </a:rPr>
              <a:t> (PIS, PIT). </a:t>
            </a:r>
            <a:r>
              <a:rPr lang="pl-PL" sz="1300" dirty="0" err="1">
                <a:solidFill>
                  <a:schemeClr val="bg1"/>
                </a:solidFill>
                <a:effectLst/>
                <a:latin typeface="Nunito Sans" pitchFamily="2" charset="-18"/>
                <a:ea typeface="Calibri" panose="020F0502020204030204" pitchFamily="34" charset="0"/>
              </a:rPr>
              <a:t>Besides</a:t>
            </a:r>
            <a:r>
              <a:rPr lang="pl-PL" sz="1300" dirty="0">
                <a:solidFill>
                  <a:schemeClr val="bg1"/>
                </a:solidFill>
                <a:effectLst/>
                <a:latin typeface="Nunito Sans" pitchFamily="2" charset="-18"/>
                <a:ea typeface="Calibri" panose="020F0502020204030204" pitchFamily="34" charset="0"/>
              </a:rPr>
              <a:t>, the </a:t>
            </a:r>
            <a:r>
              <a:rPr lang="pl-PL" sz="1300" dirty="0" err="1">
                <a:solidFill>
                  <a:schemeClr val="bg1"/>
                </a:solidFill>
                <a:effectLst/>
                <a:latin typeface="Nunito Sans" pitchFamily="2" charset="-18"/>
                <a:ea typeface="Calibri" panose="020F0502020204030204" pitchFamily="34" charset="0"/>
              </a:rPr>
              <a:t>company</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offers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Clamp</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Bands</a:t>
            </a:r>
            <a:r>
              <a:rPr lang="pl-PL" sz="1300" dirty="0">
                <a:solidFill>
                  <a:schemeClr val="bg1"/>
                </a:solidFill>
                <a:effectLst/>
                <a:latin typeface="Nunito Sans" pitchFamily="2" charset="-18"/>
                <a:ea typeface="Calibri" panose="020F0502020204030204" pitchFamily="34" charset="0"/>
              </a:rPr>
              <a:t>, Lifting Devices, and </a:t>
            </a:r>
            <a:r>
              <a:rPr lang="pl-PL" sz="1300" dirty="0" err="1">
                <a:solidFill>
                  <a:schemeClr val="bg1"/>
                </a:solidFill>
                <a:effectLst/>
                <a:latin typeface="Nunito Sans" pitchFamily="2" charset="-18"/>
                <a:ea typeface="Calibri" panose="020F0502020204030204" pitchFamily="34" charset="0"/>
              </a:rPr>
              <a:t>Thermal</a:t>
            </a:r>
            <a:r>
              <a:rPr lang="pl-PL" sz="1300" dirty="0">
                <a:solidFill>
                  <a:schemeClr val="bg1"/>
                </a:solidFill>
                <a:effectLst/>
                <a:latin typeface="Nunito Sans" pitchFamily="2" charset="-18"/>
                <a:ea typeface="Calibri" panose="020F0502020204030204" pitchFamily="34" charset="0"/>
              </a:rPr>
              <a:t> - </a:t>
            </a:r>
            <a:r>
              <a:rPr lang="pl-PL" sz="1300" dirty="0" err="1">
                <a:solidFill>
                  <a:schemeClr val="bg1"/>
                </a:solidFill>
                <a:effectLst/>
                <a:latin typeface="Nunito Sans" pitchFamily="2" charset="-18"/>
                <a:ea typeface="Calibri" panose="020F0502020204030204" pitchFamily="34" charset="0"/>
              </a:rPr>
              <a:t>Vacuum</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compatible</a:t>
            </a:r>
            <a:r>
              <a:rPr lang="pl-PL" sz="1300" dirty="0">
                <a:solidFill>
                  <a:schemeClr val="bg1"/>
                </a:solidFill>
                <a:effectLst/>
                <a:latin typeface="Nunito Sans" pitchFamily="2" charset="-18"/>
                <a:ea typeface="Calibri" panose="020F0502020204030204" pitchFamily="34" charset="0"/>
              </a:rPr>
              <a:t> MGSE.  PIAP Space </a:t>
            </a:r>
            <a:r>
              <a:rPr lang="pl-PL" sz="1300" dirty="0" err="1">
                <a:solidFill>
                  <a:schemeClr val="bg1"/>
                </a:solidFill>
                <a:effectLst/>
                <a:latin typeface="Nunito Sans" pitchFamily="2" charset="-18"/>
                <a:ea typeface="Calibri" panose="020F0502020204030204" pitchFamily="34" charset="0"/>
              </a:rPr>
              <a:t>has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wide</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experience</a:t>
            </a:r>
            <a:r>
              <a:rPr lang="pl-PL" sz="1300" dirty="0">
                <a:solidFill>
                  <a:schemeClr val="bg1"/>
                </a:solidFill>
                <a:effectLst/>
                <a:latin typeface="Nunito Sans" pitchFamily="2" charset="-18"/>
                <a:ea typeface="Calibri" panose="020F0502020204030204" pitchFamily="34" charset="0"/>
              </a:rPr>
              <a:t> in </a:t>
            </a:r>
            <a:r>
              <a:rPr lang="pl-PL" sz="1300" dirty="0" err="1">
                <a:solidFill>
                  <a:schemeClr val="bg1"/>
                </a:solidFill>
                <a:effectLst/>
                <a:latin typeface="Nunito Sans" pitchFamily="2" charset="-18"/>
                <a:ea typeface="Calibri" panose="020F0502020204030204" pitchFamily="34" charset="0"/>
              </a:rPr>
              <a:t>European</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Commission</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framework</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programs</a:t>
            </a:r>
            <a:r>
              <a:rPr lang="pl-PL" sz="1300" dirty="0">
                <a:solidFill>
                  <a:schemeClr val="bg1"/>
                </a:solidFill>
                <a:effectLst/>
                <a:latin typeface="Nunito Sans" pitchFamily="2" charset="-18"/>
                <a:ea typeface="Calibri" panose="020F0502020204030204" pitchFamily="34" charset="0"/>
              </a:rPr>
              <a:t> H2002 and HEU </a:t>
            </a:r>
            <a:r>
              <a:rPr lang="pl-PL" sz="1300" dirty="0" err="1">
                <a:solidFill>
                  <a:schemeClr val="bg1"/>
                </a:solidFill>
                <a:effectLst/>
                <a:latin typeface="Nunito Sans" pitchFamily="2" charset="-18"/>
                <a:ea typeface="Calibri" panose="020F0502020204030204" pitchFamily="34" charset="0"/>
              </a:rPr>
              <a:t>collaborative</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projects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such</a:t>
            </a:r>
            <a:r>
              <a:rPr lang="pl-PL" sz="1300" dirty="0">
                <a:solidFill>
                  <a:schemeClr val="bg1"/>
                </a:solidFill>
                <a:effectLst/>
                <a:latin typeface="Nunito Sans" pitchFamily="2" charset="-18"/>
                <a:ea typeface="Calibri" panose="020F0502020204030204" pitchFamily="34" charset="0"/>
              </a:rPr>
              <a:t> as PRO-ACT, I3DS, EROSS, EROSS+, and €ROSS IOD - LAR </a:t>
            </a:r>
            <a:r>
              <a:rPr lang="pl-PL" sz="1300" dirty="0" err="1">
                <a:solidFill>
                  <a:schemeClr val="bg1"/>
                </a:solidFill>
                <a:effectLst/>
                <a:latin typeface="Nunito Sans" pitchFamily="2" charset="-18"/>
                <a:ea typeface="Calibri" panose="020F0502020204030204" pitchFamily="34" charset="0"/>
              </a:rPr>
              <a:t>gripper</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at</a:t>
            </a:r>
            <a:r>
              <a:rPr lang="pl-PL" sz="1300" dirty="0">
                <a:solidFill>
                  <a:schemeClr val="bg1"/>
                </a:solidFill>
                <a:effectLst/>
                <a:latin typeface="Nunito Sans" pitchFamily="2" charset="-18"/>
                <a:ea typeface="Calibri" panose="020F0502020204030204" pitchFamily="34" charset="0"/>
              </a:rPr>
              <a:t> TRL 7 in 2025. PIAP Space </a:t>
            </a:r>
            <a:r>
              <a:rPr lang="pl-PL" sz="1300" dirty="0" err="1">
                <a:solidFill>
                  <a:schemeClr val="bg1"/>
                </a:solidFill>
                <a:effectLst/>
                <a:latin typeface="Nunito Sans" pitchFamily="2" charset="-18"/>
                <a:ea typeface="Calibri" panose="020F0502020204030204" pitchFamily="34" charset="0"/>
              </a:rPr>
              <a:t>is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also</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involved</a:t>
            </a:r>
            <a:r>
              <a:rPr lang="pl-PL" sz="1300" dirty="0">
                <a:solidFill>
                  <a:schemeClr val="bg1"/>
                </a:solidFill>
                <a:effectLst/>
                <a:latin typeface="Nunito Sans" pitchFamily="2" charset="-18"/>
                <a:ea typeface="Calibri" panose="020F0502020204030204" pitchFamily="34" charset="0"/>
              </a:rPr>
              <a:t> in </a:t>
            </a:r>
            <a:r>
              <a:rPr lang="pl-PL" sz="1300" dirty="0" err="1">
                <a:solidFill>
                  <a:schemeClr val="bg1"/>
                </a:solidFill>
                <a:effectLst/>
                <a:latin typeface="Nunito Sans" pitchFamily="2" charset="-18"/>
                <a:ea typeface="Calibri" panose="020F0502020204030204" pitchFamily="34" charset="0"/>
              </a:rPr>
              <a:t>transnational</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projects</a:t>
            </a:r>
            <a:r>
              <a:rPr lang="pl-PL" sz="1300" dirty="0">
                <a:solidFill>
                  <a:schemeClr val="bg1"/>
                </a:solidFill>
                <a:effectLst/>
                <a:latin typeface="Nunito Sans" pitchFamily="2" charset="-18"/>
                <a:ea typeface="Calibri" panose="020F0502020204030204" pitchFamily="34" charset="0"/>
              </a:rPr>
              <a:t> in the </a:t>
            </a:r>
            <a:r>
              <a:rPr lang="pl-PL" sz="1300" dirty="0" err="1">
                <a:solidFill>
                  <a:schemeClr val="bg1"/>
                </a:solidFill>
                <a:effectLst/>
                <a:latin typeface="Nunito Sans" pitchFamily="2" charset="-18"/>
                <a:ea typeface="Calibri" panose="020F0502020204030204" pitchFamily="34" charset="0"/>
              </a:rPr>
              <a:t>robotics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area</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such</a:t>
            </a:r>
            <a:r>
              <a:rPr lang="pl-PL" sz="1300" dirty="0">
                <a:solidFill>
                  <a:schemeClr val="bg1"/>
                </a:solidFill>
                <a:effectLst/>
                <a:latin typeface="Nunito Sans" pitchFamily="2" charset="-18"/>
                <a:ea typeface="Calibri" panose="020F0502020204030204" pitchFamily="34" charset="0"/>
              </a:rPr>
              <a:t> as TITAN – </a:t>
            </a:r>
            <a:r>
              <a:rPr lang="pl-PL" sz="1300" dirty="0" err="1">
                <a:solidFill>
                  <a:schemeClr val="bg1"/>
                </a:solidFill>
                <a:effectLst/>
                <a:latin typeface="Nunito Sans" pitchFamily="2" charset="-18"/>
                <a:ea typeface="Calibri" panose="020F0502020204030204" pitchFamily="34" charset="0"/>
              </a:rPr>
              <a:t>arm</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at</a:t>
            </a:r>
            <a:r>
              <a:rPr lang="pl-PL" sz="1300" dirty="0">
                <a:solidFill>
                  <a:schemeClr val="bg1"/>
                </a:solidFill>
                <a:effectLst/>
                <a:latin typeface="Nunito Sans" pitchFamily="2" charset="-18"/>
                <a:ea typeface="Calibri" panose="020F0502020204030204" pitchFamily="34" charset="0"/>
              </a:rPr>
              <a:t> TRL 6 in Q1 2024 (ESA) and ORBITA (</a:t>
            </a:r>
            <a:r>
              <a:rPr lang="pl-PL" sz="1300" dirty="0" err="1">
                <a:solidFill>
                  <a:schemeClr val="bg1"/>
                </a:solidFill>
                <a:effectLst/>
                <a:latin typeface="Nunito Sans" pitchFamily="2" charset="-18"/>
                <a:ea typeface="Calibri" panose="020F0502020204030204" pitchFamily="34" charset="0"/>
              </a:rPr>
              <a:t>regional</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funds</a:t>
            </a:r>
            <a:r>
              <a:rPr lang="pl-PL" sz="1300" dirty="0">
                <a:solidFill>
                  <a:schemeClr val="bg1"/>
                </a:solidFill>
                <a:effectLst/>
                <a:latin typeface="Nunito Sans" pitchFamily="2" charset="-18"/>
                <a:ea typeface="Calibri" panose="020F0502020204030204" pitchFamily="34" charset="0"/>
              </a:rPr>
              <a:t>) as </a:t>
            </a:r>
            <a:r>
              <a:rPr lang="pl-PL" sz="1300" dirty="0" err="1">
                <a:solidFill>
                  <a:schemeClr val="bg1"/>
                </a:solidFill>
                <a:effectLst/>
                <a:latin typeface="Nunito Sans" pitchFamily="2" charset="-18"/>
                <a:ea typeface="Calibri" panose="020F0502020204030204" pitchFamily="34" charset="0"/>
              </a:rPr>
              <a:t>well</a:t>
            </a:r>
            <a:r>
              <a:rPr lang="pl-PL" sz="1300" dirty="0">
                <a:solidFill>
                  <a:schemeClr val="bg1"/>
                </a:solidFill>
                <a:effectLst/>
                <a:latin typeface="Nunito Sans" pitchFamily="2" charset="-18"/>
                <a:ea typeface="Calibri" panose="020F0502020204030204" pitchFamily="34" charset="0"/>
              </a:rPr>
              <a:t> as </a:t>
            </a:r>
            <a:r>
              <a:rPr lang="pl-PL" sz="1300" dirty="0" err="1">
                <a:solidFill>
                  <a:schemeClr val="bg1"/>
                </a:solidFill>
                <a:effectLst/>
                <a:latin typeface="Nunito Sans" pitchFamily="2" charset="-18"/>
                <a:ea typeface="Calibri" panose="020F0502020204030204" pitchFamily="34" charset="0"/>
              </a:rPr>
              <a:t>other</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projects</a:t>
            </a:r>
            <a:r>
              <a:rPr lang="pl-PL" sz="1300" dirty="0">
                <a:solidFill>
                  <a:schemeClr val="bg1"/>
                </a:solidFill>
                <a:effectLst/>
                <a:latin typeface="Nunito Sans" pitchFamily="2" charset="-18"/>
                <a:ea typeface="Calibri" panose="020F0502020204030204" pitchFamily="34" charset="0"/>
              </a:rPr>
              <a:t> in the </a:t>
            </a:r>
            <a:r>
              <a:rPr lang="pl-PL" sz="1300" dirty="0" err="1">
                <a:solidFill>
                  <a:schemeClr val="bg1"/>
                </a:solidFill>
                <a:effectLst/>
                <a:latin typeface="Nunito Sans" pitchFamily="2" charset="-18"/>
                <a:ea typeface="Calibri" panose="020F0502020204030204" pitchFamily="34" charset="0"/>
              </a:rPr>
              <a:t>robotics</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technology</a:t>
            </a:r>
            <a:r>
              <a:rPr lang="pl-PL" sz="1300" dirty="0">
                <a:solidFill>
                  <a:schemeClr val="bg1"/>
                </a:solidFill>
                <a:effectLst/>
                <a:latin typeface="Nunito Sans" pitchFamily="2" charset="-18"/>
                <a:ea typeface="Calibri" panose="020F0502020204030204" pitchFamily="34" charset="0"/>
              </a:rPr>
              <a:t> </a:t>
            </a:r>
            <a:r>
              <a:rPr lang="pl-PL" sz="1300" dirty="0" err="1">
                <a:solidFill>
                  <a:schemeClr val="bg1"/>
                </a:solidFill>
                <a:effectLst/>
                <a:latin typeface="Nunito Sans" pitchFamily="2" charset="-18"/>
                <a:ea typeface="Calibri" panose="020F0502020204030204" pitchFamily="34" charset="0"/>
              </a:rPr>
              <a:t>area</a:t>
            </a:r>
            <a:r>
              <a:rPr lang="pl-PL" sz="1300" dirty="0">
                <a:solidFill>
                  <a:schemeClr val="bg1"/>
                </a:solidFill>
                <a:effectLst/>
                <a:latin typeface="Nunito Sans" pitchFamily="2" charset="-18"/>
                <a:ea typeface="Calibri" panose="020F0502020204030204" pitchFamily="34" charset="0"/>
              </a:rPr>
              <a:t>.</a:t>
            </a:r>
            <a:endParaRPr lang="pl-PL" sz="1300" dirty="0">
              <a:solidFill>
                <a:schemeClr val="bg1"/>
              </a:solidFill>
              <a:effectLst/>
              <a:latin typeface="Calibri" panose="020F0502020204030204" pitchFamily="34" charset="0"/>
              <a:ea typeface="Calibri" panose="020F0502020204030204" pitchFamily="34" charset="0"/>
            </a:endParaRPr>
          </a:p>
          <a:p>
            <a:pPr>
              <a:lnSpc>
                <a:spcPct val="120000"/>
              </a:lnSpc>
            </a:pPr>
            <a:endParaRPr lang="pl-PL" sz="1300" dirty="0">
              <a:solidFill>
                <a:schemeClr val="bg1"/>
              </a:solidFill>
              <a:effectLst/>
              <a:latin typeface="Calibri" panose="020F0502020204030204" pitchFamily="34" charset="0"/>
              <a:ea typeface="Calibri" panose="020F0502020204030204" pitchFamily="34" charset="0"/>
            </a:endParaRPr>
          </a:p>
          <a:p>
            <a:pPr>
              <a:lnSpc>
                <a:spcPct val="120000"/>
              </a:lnSpc>
            </a:pPr>
            <a:endParaRPr lang="pl-PL" sz="1300" dirty="0">
              <a:solidFill>
                <a:schemeClr val="bg1"/>
              </a:solidFill>
            </a:endParaRPr>
          </a:p>
        </p:txBody>
      </p:sp>
      <p:sp>
        <p:nvSpPr>
          <p:cNvPr id="11" name="pole tekstowe 10">
            <a:extLst>
              <a:ext uri="{FF2B5EF4-FFF2-40B4-BE49-F238E27FC236}">
                <a16:creationId xmlns:a16="http://schemas.microsoft.com/office/drawing/2014/main" id="{D8D3F41B-797C-AF88-BED1-2285248742AD}"/>
              </a:ext>
            </a:extLst>
          </p:cNvPr>
          <p:cNvSpPr txBox="1"/>
          <p:nvPr/>
        </p:nvSpPr>
        <p:spPr>
          <a:xfrm>
            <a:off x="7518472" y="5803022"/>
            <a:ext cx="4232918" cy="646331"/>
          </a:xfrm>
          <a:prstGeom prst="rect">
            <a:avLst/>
          </a:prstGeom>
          <a:noFill/>
        </p:spPr>
        <p:txBody>
          <a:bodyPr wrap="square">
            <a:spAutoFit/>
          </a:bodyPr>
          <a:lstStyle/>
          <a:p>
            <a:r>
              <a:rPr lang="pl-PL" sz="1800" b="1" i="0" u="none" strike="noStrike" baseline="0" dirty="0" err="1">
                <a:solidFill>
                  <a:srgbClr val="000000"/>
                </a:solidFill>
                <a:latin typeface="Calibri" panose="020F0502020204030204" pitchFamily="34" charset="0"/>
              </a:rPr>
              <a:t>Contact</a:t>
            </a:r>
            <a:r>
              <a:rPr lang="pl-PL" sz="1800" b="1" i="0" u="none" strike="noStrike" baseline="0" dirty="0">
                <a:solidFill>
                  <a:srgbClr val="000000"/>
                </a:solidFill>
                <a:latin typeface="Calibri" panose="020F0502020204030204" pitchFamily="34" charset="0"/>
              </a:rPr>
              <a:t> </a:t>
            </a:r>
            <a:r>
              <a:rPr lang="pl-PL" sz="1800" b="1" i="0" u="none" strike="noStrike" baseline="0" dirty="0" err="1">
                <a:solidFill>
                  <a:srgbClr val="000000"/>
                </a:solidFill>
                <a:latin typeface="Calibri" panose="020F0502020204030204" pitchFamily="34" charset="0"/>
              </a:rPr>
              <a:t>information</a:t>
            </a:r>
            <a:r>
              <a:rPr lang="pl-PL" sz="1800" b="1" i="0" u="none" strike="noStrike" baseline="0" dirty="0">
                <a:solidFill>
                  <a:srgbClr val="000000"/>
                </a:solidFill>
                <a:latin typeface="Calibri" panose="020F0502020204030204" pitchFamily="34" charset="0"/>
              </a:rPr>
              <a:t>:</a:t>
            </a:r>
          </a:p>
          <a:p>
            <a:r>
              <a:rPr lang="pl-PL" sz="1800" b="0" i="0" u="none" strike="noStrike" baseline="0" dirty="0">
                <a:solidFill>
                  <a:srgbClr val="000000"/>
                </a:solidFill>
                <a:latin typeface="Nunito Sans" pitchFamily="2" charset="-18"/>
              </a:rPr>
              <a:t> </a:t>
            </a:r>
            <a:r>
              <a:rPr lang="pl-PL" sz="1800" b="0" i="0" u="none" strike="noStrike" baseline="0" dirty="0" err="1">
                <a:solidFill>
                  <a:srgbClr val="000000"/>
                </a:solidFill>
                <a:latin typeface="Nunito Sans" pitchFamily="2" charset="-18"/>
              </a:rPr>
              <a:t>office@piap.space</a:t>
            </a:r>
            <a:endParaRPr lang="pl-PL" sz="1800" b="0" i="0" u="none" strike="noStrike" baseline="0" dirty="0">
              <a:solidFill>
                <a:srgbClr val="000000"/>
              </a:solidFill>
              <a:latin typeface="Nunito Sans" pitchFamily="2" charset="-18"/>
            </a:endParaRPr>
          </a:p>
        </p:txBody>
      </p:sp>
      <p:pic>
        <p:nvPicPr>
          <p:cNvPr id="21" name="Obraz 20" descr="Obraz zawierający tekst, Czcionka, logo, Grafika&#10;&#10;Opis wygenerowany automatycznie">
            <a:extLst>
              <a:ext uri="{FF2B5EF4-FFF2-40B4-BE49-F238E27FC236}">
                <a16:creationId xmlns:a16="http://schemas.microsoft.com/office/drawing/2014/main" id="{1F711331-6E19-FAD9-A037-AF1261930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5496966"/>
            <a:ext cx="2147604" cy="1249592"/>
          </a:xfrm>
          <a:prstGeom prst="rect">
            <a:avLst/>
          </a:prstGeom>
        </p:spPr>
      </p:pic>
    </p:spTree>
    <p:extLst>
      <p:ext uri="{BB962C8B-B14F-4D97-AF65-F5344CB8AC3E}">
        <p14:creationId xmlns:p14="http://schemas.microsoft.com/office/powerpoint/2010/main" val="148912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2644346" y="294538"/>
            <a:ext cx="8623204" cy="1033669"/>
          </a:xfrm>
        </p:spPr>
        <p:txBody>
          <a:bodyPr>
            <a:normAutofit/>
          </a:bodyPr>
          <a:lstStyle/>
          <a:p>
            <a:r>
              <a:rPr lang="pl-PL" sz="2800" dirty="0" err="1">
                <a:solidFill>
                  <a:srgbClr val="FFFFFF"/>
                </a:solidFill>
                <a:latin typeface="Nunito Sans SemiBold" pitchFamily="2" charset="-18"/>
              </a:rPr>
              <a:t>CloudFerro</a:t>
            </a:r>
            <a:r>
              <a:rPr lang="pl-PL" sz="2800" dirty="0">
                <a:solidFill>
                  <a:srgbClr val="FFFFFF"/>
                </a:solidFill>
                <a:latin typeface="Nunito Sans SemiBold" pitchFamily="2" charset="-18"/>
              </a:rPr>
              <a:t> S.A.</a:t>
            </a:r>
          </a:p>
        </p:txBody>
      </p:sp>
      <p:pic>
        <p:nvPicPr>
          <p:cNvPr id="7" name="Obraz 6" descr="Obraz zawierający kula, światło, Wielobarwność&#10;&#10;Opis wygenerowany automatycznie">
            <a:extLst>
              <a:ext uri="{FF2B5EF4-FFF2-40B4-BE49-F238E27FC236}">
                <a16:creationId xmlns:a16="http://schemas.microsoft.com/office/drawing/2014/main" id="{52EBF22F-2D3E-0ED8-9827-B149EEA8DB71}"/>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9" name="Łącznik prosty 8">
            <a:extLst>
              <a:ext uri="{FF2B5EF4-FFF2-40B4-BE49-F238E27FC236}">
                <a16:creationId xmlns:a16="http://schemas.microsoft.com/office/drawing/2014/main" id="{74A5FED0-C808-AD65-A9A7-E31798A099ED}"/>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6B54EF46-0FE3-A943-1040-FB54785388D3}"/>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976184" y="1891970"/>
            <a:ext cx="10169611" cy="3240233"/>
          </a:xfrm>
        </p:spPr>
        <p:txBody>
          <a:bodyPr anchor="ctr">
            <a:normAutofit/>
          </a:bodyPr>
          <a:lstStyle/>
          <a:p>
            <a:pPr marL="0" indent="0">
              <a:buNone/>
            </a:pPr>
            <a:endParaRPr lang="pl-PL" sz="1800" dirty="0">
              <a:solidFill>
                <a:schemeClr val="bg1"/>
              </a:solidFill>
              <a:effectLst/>
              <a:latin typeface="Nunito Sans" pitchFamily="2" charset="-18"/>
              <a:ea typeface="Calibri" panose="020F0502020204030204" pitchFamily="34" charset="0"/>
            </a:endParaRPr>
          </a:p>
          <a:p>
            <a:pPr marL="0" indent="0">
              <a:buNone/>
              <a:tabLst>
                <a:tab pos="3238500" algn="l"/>
              </a:tabLst>
            </a:pPr>
            <a:r>
              <a:rPr lang="pl-PL" sz="1600" dirty="0" err="1">
                <a:solidFill>
                  <a:schemeClr val="bg1"/>
                </a:solidFill>
                <a:effectLst/>
                <a:latin typeface="Nunito Sans" pitchFamily="2" charset="-18"/>
                <a:ea typeface="Calibri" panose="020F0502020204030204" pitchFamily="34" charset="0"/>
              </a:rPr>
              <a:t>CloudFerro</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provides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innovative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cloud</a:t>
            </a:r>
            <a:r>
              <a:rPr lang="pl-PL" sz="1600" dirty="0">
                <a:solidFill>
                  <a:schemeClr val="bg1"/>
                </a:solidFill>
                <a:effectLst/>
                <a:latin typeface="Nunito Sans" pitchFamily="2" charset="-18"/>
                <a:ea typeface="Calibri" panose="020F0502020204030204" pitchFamily="34" charset="0"/>
              </a:rPr>
              <a:t> services. We </a:t>
            </a:r>
            <a:r>
              <a:rPr lang="pl-PL" sz="1600" dirty="0" err="1">
                <a:solidFill>
                  <a:schemeClr val="bg1"/>
                </a:solidFill>
                <a:effectLst/>
                <a:latin typeface="Nunito Sans" pitchFamily="2" charset="-18"/>
                <a:ea typeface="Calibri" panose="020F0502020204030204" pitchFamily="34" charset="0"/>
              </a:rPr>
              <a:t>deliver</a:t>
            </a:r>
            <a:r>
              <a:rPr lang="pl-PL" sz="1600" dirty="0">
                <a:solidFill>
                  <a:schemeClr val="bg1"/>
                </a:solidFill>
                <a:effectLst/>
                <a:latin typeface="Nunito Sans" pitchFamily="2" charset="-18"/>
                <a:ea typeface="Calibri" panose="020F0502020204030204" pitchFamily="34" charset="0"/>
              </a:rPr>
              <a:t> and </a:t>
            </a:r>
            <a:r>
              <a:rPr lang="pl-PL" sz="1600" dirty="0" err="1">
                <a:solidFill>
                  <a:schemeClr val="bg1"/>
                </a:solidFill>
                <a:effectLst/>
                <a:latin typeface="Nunito Sans" pitchFamily="2" charset="-18"/>
                <a:ea typeface="Calibri" panose="020F0502020204030204" pitchFamily="34" charset="0"/>
              </a:rPr>
              <a:t>operate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cloud</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computing</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platforms</a:t>
            </a:r>
            <a:r>
              <a:rPr lang="pl-PL" sz="1600" dirty="0">
                <a:solidFill>
                  <a:schemeClr val="bg1"/>
                </a:solidFill>
                <a:effectLst/>
                <a:latin typeface="Nunito Sans" pitchFamily="2" charset="-18"/>
                <a:ea typeface="Calibri" panose="020F0502020204030204" pitchFamily="34" charset="0"/>
              </a:rPr>
              <a:t> for </a:t>
            </a:r>
            <a:r>
              <a:rPr lang="pl-PL" sz="1600" dirty="0" err="1">
                <a:solidFill>
                  <a:schemeClr val="bg1"/>
                </a:solidFill>
                <a:effectLst/>
                <a:latin typeface="Nunito Sans" pitchFamily="2" charset="-18"/>
                <a:ea typeface="Calibri" panose="020F0502020204030204" pitchFamily="34" charset="0"/>
              </a:rPr>
              <a:t>specialized</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markets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such</a:t>
            </a:r>
            <a:r>
              <a:rPr lang="pl-PL" sz="1600" dirty="0">
                <a:solidFill>
                  <a:schemeClr val="bg1"/>
                </a:solidFill>
                <a:effectLst/>
                <a:latin typeface="Nunito Sans" pitchFamily="2" charset="-18"/>
                <a:ea typeface="Calibri" panose="020F0502020204030204" pitchFamily="34" charset="0"/>
              </a:rPr>
              <a:t> as the </a:t>
            </a:r>
            <a:r>
              <a:rPr lang="pl-PL" sz="1600" dirty="0" err="1">
                <a:solidFill>
                  <a:schemeClr val="bg1"/>
                </a:solidFill>
                <a:effectLst/>
                <a:latin typeface="Nunito Sans" pitchFamily="2" charset="-18"/>
                <a:ea typeface="Calibri" panose="020F0502020204030204" pitchFamily="34" charset="0"/>
              </a:rPr>
              <a:t>European</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space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sector</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climate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research</a:t>
            </a:r>
            <a:r>
              <a:rPr lang="pl-PL" sz="1600" dirty="0">
                <a:solidFill>
                  <a:schemeClr val="bg1"/>
                </a:solidFill>
                <a:effectLst/>
                <a:latin typeface="Nunito Sans" pitchFamily="2" charset="-18"/>
                <a:ea typeface="Calibri" panose="020F0502020204030204" pitchFamily="34" charset="0"/>
              </a:rPr>
              <a:t> and science. </a:t>
            </a:r>
            <a:r>
              <a:rPr lang="pl-PL" sz="1600" dirty="0" err="1">
                <a:solidFill>
                  <a:schemeClr val="bg1"/>
                </a:solidFill>
                <a:effectLst/>
                <a:latin typeface="Nunito Sans" pitchFamily="2" charset="-18"/>
                <a:ea typeface="Calibri" panose="020F0502020204030204" pitchFamily="34" charset="0"/>
              </a:rPr>
              <a:t>Our</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extensive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experience</a:t>
            </a:r>
            <a:r>
              <a:rPr lang="pl-PL" sz="1600" dirty="0">
                <a:solidFill>
                  <a:schemeClr val="bg1"/>
                </a:solidFill>
                <a:effectLst/>
                <a:latin typeface="Nunito Sans" pitchFamily="2" charset="-18"/>
                <a:ea typeface="Calibri" panose="020F0502020204030204" pitchFamily="34" charset="0"/>
              </a:rPr>
              <a:t> in </a:t>
            </a:r>
            <a:r>
              <a:rPr lang="pl-PL" sz="1600" dirty="0" err="1">
                <a:solidFill>
                  <a:schemeClr val="bg1"/>
                </a:solidFill>
                <a:effectLst/>
                <a:latin typeface="Nunito Sans" pitchFamily="2" charset="-18"/>
                <a:ea typeface="Calibri" panose="020F0502020204030204" pitchFamily="34" charset="0"/>
              </a:rPr>
              <a:t>storing</a:t>
            </a:r>
            <a:r>
              <a:rPr lang="pl-PL" sz="1600" dirty="0">
                <a:solidFill>
                  <a:schemeClr val="bg1"/>
                </a:solidFill>
                <a:effectLst/>
                <a:latin typeface="Nunito Sans" pitchFamily="2" charset="-18"/>
                <a:ea typeface="Calibri" panose="020F0502020204030204" pitchFamily="34" charset="0"/>
              </a:rPr>
              <a:t> and </a:t>
            </a:r>
            <a:r>
              <a:rPr lang="pl-PL" sz="1600" dirty="0" err="1">
                <a:solidFill>
                  <a:schemeClr val="bg1"/>
                </a:solidFill>
                <a:effectLst/>
                <a:latin typeface="Nunito Sans" pitchFamily="2" charset="-18"/>
                <a:ea typeface="Calibri" panose="020F0502020204030204" pitchFamily="34" charset="0"/>
              </a:rPr>
              <a:t>processing</a:t>
            </a:r>
            <a:r>
              <a:rPr lang="pl-PL" sz="1600" dirty="0">
                <a:solidFill>
                  <a:schemeClr val="bg1"/>
                </a:solidFill>
                <a:effectLst/>
                <a:latin typeface="Nunito Sans" pitchFamily="2" charset="-18"/>
                <a:ea typeface="Calibri" panose="020F0502020204030204" pitchFamily="34" charset="0"/>
              </a:rPr>
              <a:t> big data </a:t>
            </a:r>
            <a:r>
              <a:rPr lang="pl-PL" sz="1600" dirty="0" err="1">
                <a:solidFill>
                  <a:schemeClr val="bg1"/>
                </a:solidFill>
                <a:effectLst/>
                <a:latin typeface="Nunito Sans" pitchFamily="2" charset="-18"/>
                <a:ea typeface="Calibri" panose="020F0502020204030204" pitchFamily="34" charset="0"/>
              </a:rPr>
              <a:t>sets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includes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multipetabyte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repositories</a:t>
            </a:r>
            <a:r>
              <a:rPr lang="pl-PL" sz="1600" dirty="0">
                <a:solidFill>
                  <a:schemeClr val="bg1"/>
                </a:solidFill>
                <a:effectLst/>
                <a:latin typeface="Nunito Sans" pitchFamily="2" charset="-18"/>
                <a:ea typeface="Calibri" panose="020F0502020204030204" pitchFamily="34" charset="0"/>
              </a:rPr>
              <a:t> of Earth </a:t>
            </a:r>
            <a:r>
              <a:rPr lang="pl-PL" sz="1600" dirty="0" err="1">
                <a:solidFill>
                  <a:schemeClr val="bg1"/>
                </a:solidFill>
                <a:effectLst/>
                <a:latin typeface="Nunito Sans" pitchFamily="2" charset="-18"/>
                <a:ea typeface="Calibri" panose="020F0502020204030204" pitchFamily="34" charset="0"/>
              </a:rPr>
              <a:t>Observation</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satellite</a:t>
            </a:r>
            <a:r>
              <a:rPr lang="pl-PL" sz="1600" dirty="0">
                <a:solidFill>
                  <a:schemeClr val="bg1"/>
                </a:solidFill>
                <a:effectLst/>
                <a:latin typeface="Nunito Sans" pitchFamily="2" charset="-18"/>
                <a:ea typeface="Calibri" panose="020F0502020204030204" pitchFamily="34" charset="0"/>
              </a:rPr>
              <a:t> data.   We </a:t>
            </a:r>
            <a:r>
              <a:rPr lang="pl-PL" sz="1600" dirty="0" err="1">
                <a:solidFill>
                  <a:schemeClr val="bg1"/>
                </a:solidFill>
                <a:effectLst/>
                <a:latin typeface="Nunito Sans" pitchFamily="2" charset="-18"/>
                <a:ea typeface="Calibri" panose="020F0502020204030204" pitchFamily="34" charset="0"/>
              </a:rPr>
              <a:t>offer</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flexible</a:t>
            </a:r>
            <a:r>
              <a:rPr lang="pl-PL" sz="1600" dirty="0">
                <a:solidFill>
                  <a:schemeClr val="bg1"/>
                </a:solidFill>
                <a:effectLst/>
                <a:latin typeface="Nunito Sans" pitchFamily="2" charset="-18"/>
                <a:ea typeface="Calibri" panose="020F0502020204030204" pitchFamily="34" charset="0"/>
              </a:rPr>
              <a:t>, open </a:t>
            </a:r>
            <a:r>
              <a:rPr lang="pl-PL" sz="1600" dirty="0" err="1">
                <a:solidFill>
                  <a:schemeClr val="bg1"/>
                </a:solidFill>
                <a:effectLst/>
                <a:latin typeface="Nunito Sans" pitchFamily="2" charset="-18"/>
                <a:ea typeface="Calibri" panose="020F0502020204030204" pitchFamily="34" charset="0"/>
              </a:rPr>
              <a:t>source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based</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cost</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effective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cloud</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solutions</a:t>
            </a:r>
            <a:r>
              <a:rPr lang="pl-PL" sz="1600" dirty="0">
                <a:solidFill>
                  <a:schemeClr val="bg1"/>
                </a:solidFill>
                <a:effectLst/>
                <a:latin typeface="Nunito Sans" pitchFamily="2" charset="-18"/>
                <a:ea typeface="Calibri" panose="020F0502020204030204" pitchFamily="34" charset="0"/>
              </a:rPr>
              <a:t> in a public, </a:t>
            </a:r>
            <a:r>
              <a:rPr lang="pl-PL" sz="1600" dirty="0" err="1">
                <a:solidFill>
                  <a:schemeClr val="bg1"/>
                </a:solidFill>
                <a:effectLst/>
                <a:latin typeface="Nunito Sans" pitchFamily="2" charset="-18"/>
                <a:ea typeface="Calibri" panose="020F0502020204030204" pitchFamily="34" charset="0"/>
              </a:rPr>
              <a:t>private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or</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hybrid</a:t>
            </a:r>
            <a:r>
              <a:rPr lang="pl-PL" sz="1600" dirty="0">
                <a:solidFill>
                  <a:schemeClr val="bg1"/>
                </a:solidFill>
                <a:effectLst/>
                <a:latin typeface="Nunito Sans" pitchFamily="2" charset="-18"/>
                <a:ea typeface="Calibri" panose="020F0502020204030204" pitchFamily="34" charset="0"/>
              </a:rPr>
              <a:t> model, </a:t>
            </a:r>
            <a:r>
              <a:rPr lang="pl-PL" sz="1600" dirty="0" err="1">
                <a:solidFill>
                  <a:schemeClr val="bg1"/>
                </a:solidFill>
                <a:effectLst/>
                <a:latin typeface="Nunito Sans" pitchFamily="2" charset="-18"/>
                <a:ea typeface="Calibri" panose="020F0502020204030204" pitchFamily="34" charset="0"/>
              </a:rPr>
              <a:t>customized</a:t>
            </a:r>
            <a:r>
              <a:rPr lang="pl-PL" sz="1600" dirty="0">
                <a:solidFill>
                  <a:schemeClr val="bg1"/>
                </a:solidFill>
                <a:effectLst/>
                <a:latin typeface="Nunito Sans" pitchFamily="2" charset="-18"/>
                <a:ea typeface="Calibri" panose="020F0502020204030204" pitchFamily="34" charset="0"/>
              </a:rPr>
              <a:t> to </a:t>
            </a:r>
            <a:r>
              <a:rPr lang="pl-PL" sz="1600" dirty="0" err="1">
                <a:solidFill>
                  <a:schemeClr val="bg1"/>
                </a:solidFill>
                <a:effectLst/>
                <a:latin typeface="Nunito Sans" pitchFamily="2" charset="-18"/>
                <a:ea typeface="Calibri" panose="020F0502020204030204" pitchFamily="34" charset="0"/>
              </a:rPr>
              <a:t>meet</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user</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needs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Our</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broad</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range</a:t>
            </a:r>
            <a:r>
              <a:rPr lang="pl-PL" sz="1600" dirty="0">
                <a:solidFill>
                  <a:schemeClr val="bg1"/>
                </a:solidFill>
                <a:effectLst/>
                <a:latin typeface="Nunito Sans" pitchFamily="2" charset="-18"/>
                <a:ea typeface="Calibri" panose="020F0502020204030204" pitchFamily="34" charset="0"/>
              </a:rPr>
              <a:t> of </a:t>
            </a:r>
            <a:r>
              <a:rPr lang="pl-PL" sz="1600" dirty="0" err="1">
                <a:solidFill>
                  <a:schemeClr val="bg1"/>
                </a:solidFill>
                <a:effectLst/>
                <a:latin typeface="Nunito Sans" pitchFamily="2" charset="-18"/>
                <a:ea typeface="Calibri" panose="020F0502020204030204" pitchFamily="34" charset="0"/>
              </a:rPr>
              <a:t>ancillary</a:t>
            </a:r>
            <a:r>
              <a:rPr lang="pl-PL" sz="1600" dirty="0">
                <a:solidFill>
                  <a:schemeClr val="bg1"/>
                </a:solidFill>
                <a:effectLst/>
                <a:latin typeface="Nunito Sans" pitchFamily="2" charset="-18"/>
                <a:ea typeface="Calibri" panose="020F0502020204030204" pitchFamily="34" charset="0"/>
              </a:rPr>
              <a:t> services and </a:t>
            </a:r>
            <a:r>
              <a:rPr lang="pl-PL" sz="1600" dirty="0" err="1">
                <a:solidFill>
                  <a:schemeClr val="bg1"/>
                </a:solidFill>
                <a:effectLst/>
                <a:latin typeface="Nunito Sans" pitchFamily="2" charset="-18"/>
                <a:ea typeface="Calibri" panose="020F0502020204030204" pitchFamily="34" charset="0"/>
              </a:rPr>
              <a:t>dedicated</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technical</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support</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is</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delivered</a:t>
            </a:r>
            <a:r>
              <a:rPr lang="pl-PL" sz="1600" dirty="0">
                <a:solidFill>
                  <a:schemeClr val="bg1"/>
                </a:solidFill>
                <a:effectLst/>
                <a:latin typeface="Nunito Sans" pitchFamily="2" charset="-18"/>
                <a:ea typeface="Calibri" panose="020F0502020204030204" pitchFamily="34" charset="0"/>
              </a:rPr>
              <a:t> by </a:t>
            </a:r>
            <a:r>
              <a:rPr lang="pl-PL" sz="1600" dirty="0" err="1">
                <a:solidFill>
                  <a:schemeClr val="bg1"/>
                </a:solidFill>
                <a:effectLst/>
                <a:latin typeface="Nunito Sans" pitchFamily="2" charset="-18"/>
                <a:ea typeface="Calibri" panose="020F0502020204030204" pitchFamily="34" charset="0"/>
              </a:rPr>
              <a:t>an</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experienced</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local</a:t>
            </a:r>
            <a:r>
              <a:rPr lang="pl-PL" sz="1600" dirty="0">
                <a:solidFill>
                  <a:schemeClr val="bg1"/>
                </a:solidFill>
                <a:effectLst/>
                <a:latin typeface="Nunito Sans" pitchFamily="2" charset="-18"/>
                <a:ea typeface="Calibri" panose="020F0502020204030204" pitchFamily="34" charset="0"/>
              </a:rPr>
              <a:t> team with </a:t>
            </a:r>
            <a:r>
              <a:rPr lang="pl-PL" sz="1600" dirty="0" err="1">
                <a:solidFill>
                  <a:schemeClr val="bg1"/>
                </a:solidFill>
                <a:effectLst/>
                <a:latin typeface="Nunito Sans" pitchFamily="2" charset="-18"/>
                <a:ea typeface="Calibri" panose="020F0502020204030204" pitchFamily="34" charset="0"/>
              </a:rPr>
              <a:t>unique</a:t>
            </a:r>
            <a:r>
              <a:rPr lang="pl-PL" sz="1600" dirty="0">
                <a:solidFill>
                  <a:schemeClr val="bg1"/>
                </a:solidFill>
                <a:effectLst/>
                <a:latin typeface="Nunito Sans" pitchFamily="2" charset="-18"/>
                <a:ea typeface="Calibri" panose="020F0502020204030204" pitchFamily="34" charset="0"/>
              </a:rPr>
              <a:t> </a:t>
            </a:r>
            <a:r>
              <a:rPr lang="pl-PL" sz="1600" dirty="0" err="1">
                <a:solidFill>
                  <a:schemeClr val="bg1"/>
                </a:solidFill>
                <a:effectLst/>
                <a:latin typeface="Nunito Sans" pitchFamily="2" charset="-18"/>
                <a:ea typeface="Calibri" panose="020F0502020204030204" pitchFamily="34" charset="0"/>
              </a:rPr>
              <a:t>competences</a:t>
            </a:r>
            <a:r>
              <a:rPr lang="pl-PL" sz="1600" dirty="0">
                <a:solidFill>
                  <a:schemeClr val="bg1"/>
                </a:solidFill>
                <a:effectLst/>
                <a:latin typeface="Nunito Sans" pitchFamily="2" charset="-18"/>
                <a:ea typeface="Calibri" panose="020F0502020204030204" pitchFamily="34" charset="0"/>
              </a:rPr>
              <a:t>.</a:t>
            </a:r>
          </a:p>
          <a:p>
            <a:pPr marL="0" indent="0">
              <a:buNone/>
            </a:pPr>
            <a:endParaRPr lang="pl-PL" sz="1600" dirty="0">
              <a:solidFill>
                <a:schemeClr val="bg1"/>
              </a:solidFill>
              <a:effectLst/>
              <a:latin typeface="Nunito Sans" pitchFamily="2" charset="-18"/>
              <a:ea typeface="Calibri" panose="020F0502020204030204" pitchFamily="34" charset="0"/>
            </a:endParaRPr>
          </a:p>
          <a:p>
            <a:endParaRPr lang="pl-PL" sz="2000" dirty="0">
              <a:solidFill>
                <a:schemeClr val="bg1"/>
              </a:solidFill>
              <a:latin typeface="Nunito Sans" pitchFamily="2" charset="-18"/>
            </a:endParaRPr>
          </a:p>
        </p:txBody>
      </p:sp>
      <p:sp>
        <p:nvSpPr>
          <p:cNvPr id="11" name="pole tekstowe 10">
            <a:extLst>
              <a:ext uri="{FF2B5EF4-FFF2-40B4-BE49-F238E27FC236}">
                <a16:creationId xmlns:a16="http://schemas.microsoft.com/office/drawing/2014/main" id="{D8D3F41B-797C-AF88-BED1-2285248742AD}"/>
              </a:ext>
            </a:extLst>
          </p:cNvPr>
          <p:cNvSpPr txBox="1"/>
          <p:nvPr/>
        </p:nvSpPr>
        <p:spPr>
          <a:xfrm>
            <a:off x="7518472" y="5654740"/>
            <a:ext cx="4232918" cy="923330"/>
          </a:xfrm>
          <a:prstGeom prst="rect">
            <a:avLst/>
          </a:prstGeom>
          <a:noFill/>
        </p:spPr>
        <p:txBody>
          <a:bodyPr wrap="square">
            <a:spAutoFit/>
          </a:bodyPr>
          <a:lstStyle/>
          <a:p>
            <a:r>
              <a:rPr lang="pl-PL" sz="1800" b="1" i="0" u="none" strike="noStrike" baseline="0" dirty="0" err="1">
                <a:solidFill>
                  <a:srgbClr val="000000"/>
                </a:solidFill>
                <a:latin typeface="Calibri" panose="020F0502020204030204" pitchFamily="34" charset="0"/>
              </a:rPr>
              <a:t>Contact</a:t>
            </a:r>
            <a:r>
              <a:rPr lang="pl-PL" sz="1800" b="1" i="0" u="none" strike="noStrike" baseline="0" dirty="0">
                <a:solidFill>
                  <a:srgbClr val="000000"/>
                </a:solidFill>
                <a:latin typeface="Calibri" panose="020F0502020204030204" pitchFamily="34" charset="0"/>
              </a:rPr>
              <a:t> </a:t>
            </a:r>
            <a:r>
              <a:rPr lang="pl-PL" sz="1800" b="1" i="0" u="none" strike="noStrike" baseline="0" dirty="0" err="1">
                <a:solidFill>
                  <a:srgbClr val="000000"/>
                </a:solidFill>
                <a:latin typeface="Calibri" panose="020F0502020204030204" pitchFamily="34" charset="0"/>
              </a:rPr>
              <a:t>information</a:t>
            </a:r>
            <a:r>
              <a:rPr lang="pl-PL" sz="1800" b="1" i="0" u="none" strike="noStrike" baseline="0" dirty="0">
                <a:solidFill>
                  <a:srgbClr val="000000"/>
                </a:solidFill>
                <a:latin typeface="Calibri" panose="020F0502020204030204" pitchFamily="34" charset="0"/>
              </a:rPr>
              <a:t>:</a:t>
            </a:r>
            <a:endParaRPr lang="pl-PL" b="1" dirty="0">
              <a:solidFill>
                <a:srgbClr val="000000"/>
              </a:solidFill>
              <a:latin typeface="Calibri" panose="020F0502020204030204" pitchFamily="34" charset="0"/>
            </a:endParaRPr>
          </a:p>
          <a:p>
            <a:r>
              <a:rPr lang="pl-PL" sz="1800" b="0" i="0" u="none" strike="noStrike" baseline="0" dirty="0">
                <a:solidFill>
                  <a:srgbClr val="000000"/>
                </a:solidFill>
                <a:latin typeface="Nunito Sans" pitchFamily="2" charset="-18"/>
              </a:rPr>
              <a:t>https://cloudferro.com/</a:t>
            </a:r>
          </a:p>
          <a:p>
            <a:r>
              <a:rPr lang="pl-PL" sz="1800" b="0" i="0" u="none" strike="noStrike" baseline="0" dirty="0">
                <a:solidFill>
                  <a:srgbClr val="000000"/>
                </a:solidFill>
                <a:latin typeface="Nunito Sans" pitchFamily="2" charset="-18"/>
              </a:rPr>
              <a:t>biuro@cloudferro.com</a:t>
            </a:r>
            <a:endParaRPr lang="pl-PL" sz="1800" b="1" i="0" u="none" strike="noStrike" baseline="0" dirty="0">
              <a:solidFill>
                <a:srgbClr val="000000"/>
              </a:solidFill>
              <a:latin typeface="Calibri" panose="020F0502020204030204" pitchFamily="34" charset="0"/>
            </a:endParaRPr>
          </a:p>
        </p:txBody>
      </p:sp>
      <p:pic>
        <p:nvPicPr>
          <p:cNvPr id="5" name="Obraz 4" descr="Obraz zawierający logo, Czcionka, Grafika, symbol&#10;&#10;Opis wygenerowany automatycznie">
            <a:extLst>
              <a:ext uri="{FF2B5EF4-FFF2-40B4-BE49-F238E27FC236}">
                <a16:creationId xmlns:a16="http://schemas.microsoft.com/office/drawing/2014/main" id="{9C26EFCD-2E59-2F6C-D095-C76608F51587}"/>
              </a:ext>
            </a:extLst>
          </p:cNvPr>
          <p:cNvPicPr>
            <a:picLocks noChangeAspect="1"/>
          </p:cNvPicPr>
          <p:nvPr/>
        </p:nvPicPr>
        <p:blipFill rotWithShape="1">
          <a:blip r:embed="rId3">
            <a:extLst>
              <a:ext uri="{28A0092B-C50C-407E-A947-70E740481C1C}">
                <a14:useLocalDpi xmlns:a14="http://schemas.microsoft.com/office/drawing/2010/main" val="0"/>
              </a:ext>
            </a:extLst>
          </a:blip>
          <a:srcRect t="15212" b="16610"/>
          <a:stretch/>
        </p:blipFill>
        <p:spPr>
          <a:xfrm>
            <a:off x="1162386" y="5420564"/>
            <a:ext cx="3848526" cy="1320048"/>
          </a:xfrm>
          <a:prstGeom prst="rect">
            <a:avLst/>
          </a:prstGeom>
        </p:spPr>
      </p:pic>
    </p:spTree>
    <p:extLst>
      <p:ext uri="{BB962C8B-B14F-4D97-AF65-F5344CB8AC3E}">
        <p14:creationId xmlns:p14="http://schemas.microsoft.com/office/powerpoint/2010/main" val="72831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2835876" y="294538"/>
            <a:ext cx="8431674" cy="1033669"/>
          </a:xfrm>
        </p:spPr>
        <p:txBody>
          <a:bodyPr>
            <a:normAutofit/>
          </a:bodyPr>
          <a:lstStyle/>
          <a:p>
            <a:r>
              <a:rPr lang="pl-PL" sz="2800" dirty="0" err="1">
                <a:solidFill>
                  <a:srgbClr val="FFFFFF"/>
                </a:solidFill>
                <a:latin typeface="Nunito Sans SemiBold" pitchFamily="2" charset="-18"/>
              </a:rPr>
              <a:t>Scanway</a:t>
            </a:r>
            <a:r>
              <a:rPr lang="pl-PL" sz="2800" dirty="0">
                <a:solidFill>
                  <a:srgbClr val="FFFFFF"/>
                </a:solidFill>
                <a:latin typeface="Nunito Sans SemiBold" pitchFamily="2" charset="-18"/>
              </a:rPr>
              <a:t> Space</a:t>
            </a:r>
          </a:p>
        </p:txBody>
      </p:sp>
      <p:pic>
        <p:nvPicPr>
          <p:cNvPr id="6" name="Obraz 5" descr="Obraz zawierający kula, światło, Wielobarwność&#10;&#10;Opis wygenerowany automatycznie">
            <a:extLst>
              <a:ext uri="{FF2B5EF4-FFF2-40B4-BE49-F238E27FC236}">
                <a16:creationId xmlns:a16="http://schemas.microsoft.com/office/drawing/2014/main" id="{9AB80070-6A11-2D96-F607-0B6B0C9EC806}"/>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7" name="Łącznik prosty 6">
            <a:extLst>
              <a:ext uri="{FF2B5EF4-FFF2-40B4-BE49-F238E27FC236}">
                <a16:creationId xmlns:a16="http://schemas.microsoft.com/office/drawing/2014/main" id="{29FDAA1D-FA3B-7C6D-5198-4611C46099C5}"/>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1B55E32C-1692-40B0-AD9A-E5B238DD4EE0}"/>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797071" y="1891970"/>
            <a:ext cx="10093434" cy="3265546"/>
          </a:xfrm>
        </p:spPr>
        <p:txBody>
          <a:bodyPr anchor="ctr">
            <a:normAutofit/>
          </a:bodyPr>
          <a:lstStyle/>
          <a:p>
            <a:pPr marL="0" indent="0">
              <a:buNone/>
            </a:pPr>
            <a:r>
              <a:rPr lang="en-US" sz="1800" dirty="0" err="1">
                <a:solidFill>
                  <a:schemeClr val="bg1"/>
                </a:solidFill>
                <a:effectLst/>
                <a:latin typeface="Nunito Sans" pitchFamily="2" charset="-18"/>
                <a:ea typeface="Calibri" panose="020F0502020204030204" pitchFamily="34" charset="0"/>
              </a:rPr>
              <a:t>Scanway</a:t>
            </a:r>
            <a:r>
              <a:rPr lang="en-US" sz="1800" dirty="0">
                <a:solidFill>
                  <a:schemeClr val="bg1"/>
                </a:solidFill>
                <a:effectLst/>
                <a:latin typeface="Nunito Sans" pitchFamily="2" charset="-18"/>
                <a:ea typeface="Calibri" panose="020F0502020204030204" pitchFamily="34" charset="0"/>
              </a:rPr>
              <a:t> Space is a Polish-US company developing advanced optical payloads for space. The company has more than 7 years of experience in the space industry and TRL 9 for its solutions. </a:t>
            </a:r>
            <a:r>
              <a:rPr lang="en-US" sz="1800" dirty="0" err="1">
                <a:solidFill>
                  <a:schemeClr val="bg1"/>
                </a:solidFill>
                <a:effectLst/>
                <a:latin typeface="Nunito Sans" pitchFamily="2" charset="-18"/>
                <a:ea typeface="Calibri" panose="020F0502020204030204" pitchFamily="34" charset="0"/>
              </a:rPr>
              <a:t>Scanway</a:t>
            </a:r>
            <a:r>
              <a:rPr lang="en-US" sz="1800" dirty="0">
                <a:solidFill>
                  <a:schemeClr val="bg1"/>
                </a:solidFill>
                <a:effectLst/>
                <a:latin typeface="Nunito Sans" pitchFamily="2" charset="-18"/>
                <a:ea typeface="Calibri" panose="020F0502020204030204" pitchFamily="34" charset="0"/>
              </a:rPr>
              <a:t> offers two types of products: optical telescopes for Earth Observation and camera systems for space applications, and it also conducts R&amp;D activities in the field of optoelectronics. Since 2023, </a:t>
            </a:r>
            <a:r>
              <a:rPr lang="en-US" sz="1800" dirty="0" err="1">
                <a:solidFill>
                  <a:schemeClr val="bg1"/>
                </a:solidFill>
                <a:effectLst/>
                <a:latin typeface="Nunito Sans" pitchFamily="2" charset="-18"/>
                <a:ea typeface="Calibri" panose="020F0502020204030204" pitchFamily="34" charset="0"/>
              </a:rPr>
              <a:t>Scanway</a:t>
            </a:r>
            <a:r>
              <a:rPr lang="en-US" sz="1800" dirty="0">
                <a:solidFill>
                  <a:schemeClr val="bg1"/>
                </a:solidFill>
                <a:effectLst/>
                <a:latin typeface="Nunito Sans" pitchFamily="2" charset="-18"/>
                <a:ea typeface="Calibri" panose="020F0502020204030204" pitchFamily="34" charset="0"/>
              </a:rPr>
              <a:t> is a public company with 50+ employees on board.</a:t>
            </a:r>
            <a:endParaRPr lang="pl-PL" sz="1800" dirty="0">
              <a:solidFill>
                <a:schemeClr val="bg1"/>
              </a:solidFill>
              <a:effectLst/>
              <a:latin typeface="Nunito Sans" pitchFamily="2" charset="-18"/>
              <a:ea typeface="Calibri" panose="020F0502020204030204" pitchFamily="34" charset="0"/>
            </a:endParaRPr>
          </a:p>
          <a:p>
            <a:endParaRPr lang="pl-PL" sz="2000" dirty="0">
              <a:solidFill>
                <a:schemeClr val="bg1"/>
              </a:solidFill>
              <a:latin typeface="Nunito Sans" pitchFamily="2" charset="-18"/>
            </a:endParaRPr>
          </a:p>
        </p:txBody>
      </p:sp>
      <p:sp>
        <p:nvSpPr>
          <p:cNvPr id="11" name="pole tekstowe 10">
            <a:extLst>
              <a:ext uri="{FF2B5EF4-FFF2-40B4-BE49-F238E27FC236}">
                <a16:creationId xmlns:a16="http://schemas.microsoft.com/office/drawing/2014/main" id="{D8D3F41B-797C-AF88-BED1-2285248742AD}"/>
              </a:ext>
            </a:extLst>
          </p:cNvPr>
          <p:cNvSpPr txBox="1"/>
          <p:nvPr/>
        </p:nvSpPr>
        <p:spPr>
          <a:xfrm>
            <a:off x="7106789" y="5649163"/>
            <a:ext cx="4232918" cy="923330"/>
          </a:xfrm>
          <a:prstGeom prst="rect">
            <a:avLst/>
          </a:prstGeom>
          <a:noFill/>
        </p:spPr>
        <p:txBody>
          <a:bodyPr wrap="square">
            <a:spAutoFit/>
          </a:bodyPr>
          <a:lstStyle/>
          <a:p>
            <a:r>
              <a:rPr lang="pl-PL" sz="1800" b="1" i="0" u="none" strike="noStrike" baseline="0" dirty="0" err="1">
                <a:solidFill>
                  <a:srgbClr val="000000"/>
                </a:solidFill>
                <a:latin typeface="Calibri" panose="020F0502020204030204" pitchFamily="34" charset="0"/>
              </a:rPr>
              <a:t>Contact</a:t>
            </a:r>
            <a:r>
              <a:rPr lang="pl-PL" sz="1800" b="1" i="0" u="none" strike="noStrike" baseline="0" dirty="0">
                <a:solidFill>
                  <a:srgbClr val="000000"/>
                </a:solidFill>
                <a:latin typeface="Calibri" panose="020F0502020204030204" pitchFamily="34" charset="0"/>
              </a:rPr>
              <a:t> </a:t>
            </a:r>
            <a:r>
              <a:rPr lang="pl-PL" sz="1800" b="1" i="0" u="none" strike="noStrike" baseline="0" dirty="0" err="1">
                <a:solidFill>
                  <a:srgbClr val="000000"/>
                </a:solidFill>
                <a:latin typeface="Calibri" panose="020F0502020204030204" pitchFamily="34" charset="0"/>
              </a:rPr>
              <a:t>information</a:t>
            </a:r>
            <a:r>
              <a:rPr lang="pl-PL" sz="1800" b="1" i="0" u="none" strike="noStrike" baseline="0" dirty="0">
                <a:solidFill>
                  <a:srgbClr val="000000"/>
                </a:solidFill>
                <a:latin typeface="Calibri" panose="020F0502020204030204" pitchFamily="34" charset="0"/>
              </a:rPr>
              <a:t>:</a:t>
            </a:r>
          </a:p>
          <a:p>
            <a:r>
              <a:rPr lang="pl-PL" sz="1800" b="0" i="0" u="none" strike="noStrike" baseline="0" dirty="0">
                <a:solidFill>
                  <a:srgbClr val="000000"/>
                </a:solidFill>
                <a:latin typeface="Calibri" panose="020F0502020204030204" pitchFamily="34" charset="0"/>
              </a:rPr>
              <a:t>https://scanway.pl/en/</a:t>
            </a:r>
          </a:p>
          <a:p>
            <a:r>
              <a:rPr lang="pl-PL" sz="1800" b="0" i="0" u="none" strike="noStrike" baseline="0" dirty="0">
                <a:solidFill>
                  <a:srgbClr val="000000"/>
                </a:solidFill>
                <a:latin typeface="Calibri" panose="020F0502020204030204" pitchFamily="34" charset="0"/>
              </a:rPr>
              <a:t>office@scanway.pl</a:t>
            </a:r>
            <a:endParaRPr lang="pl-PL" sz="1800" b="0" i="0" u="none" strike="noStrike" baseline="0" dirty="0">
              <a:solidFill>
                <a:srgbClr val="000000"/>
              </a:solidFill>
              <a:latin typeface="Nunito Sans" pitchFamily="2" charset="-18"/>
            </a:endParaRPr>
          </a:p>
        </p:txBody>
      </p:sp>
      <p:pic>
        <p:nvPicPr>
          <p:cNvPr id="9" name="Obraz 8" descr="Obraz zawierający Czcionka, czarne, Grafika, biały&#10;&#10;Opis wygenerowany automatycznie">
            <a:extLst>
              <a:ext uri="{FF2B5EF4-FFF2-40B4-BE49-F238E27FC236}">
                <a16:creationId xmlns:a16="http://schemas.microsoft.com/office/drawing/2014/main" id="{1FF1A33B-0522-762A-A5E2-98D565FC2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599" y="5715133"/>
            <a:ext cx="3301827" cy="923330"/>
          </a:xfrm>
          <a:prstGeom prst="rect">
            <a:avLst/>
          </a:prstGeom>
        </p:spPr>
      </p:pic>
    </p:spTree>
    <p:extLst>
      <p:ext uri="{BB962C8B-B14F-4D97-AF65-F5344CB8AC3E}">
        <p14:creationId xmlns:p14="http://schemas.microsoft.com/office/powerpoint/2010/main" val="241343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2545492" y="294538"/>
            <a:ext cx="8722058" cy="1033669"/>
          </a:xfrm>
        </p:spPr>
        <p:txBody>
          <a:bodyPr>
            <a:normAutofit/>
          </a:bodyPr>
          <a:lstStyle/>
          <a:p>
            <a:r>
              <a:rPr lang="pl-PL" sz="2800" dirty="0" err="1">
                <a:solidFill>
                  <a:srgbClr val="FFFFFF"/>
                </a:solidFill>
                <a:latin typeface="Nunito Sans SemiBold" pitchFamily="2" charset="-18"/>
              </a:rPr>
              <a:t>Creotech</a:t>
            </a:r>
            <a:r>
              <a:rPr lang="pl-PL" sz="2800" dirty="0">
                <a:solidFill>
                  <a:srgbClr val="FFFFFF"/>
                </a:solidFill>
                <a:latin typeface="Nunito Sans SemiBold" pitchFamily="2" charset="-18"/>
              </a:rPr>
              <a:t> Instruments S.A.</a:t>
            </a:r>
          </a:p>
        </p:txBody>
      </p:sp>
      <p:pic>
        <p:nvPicPr>
          <p:cNvPr id="7" name="Obraz 6" descr="Obraz zawierający kula, światło, Wielobarwność&#10;&#10;Opis wygenerowany automatycznie">
            <a:extLst>
              <a:ext uri="{FF2B5EF4-FFF2-40B4-BE49-F238E27FC236}">
                <a16:creationId xmlns:a16="http://schemas.microsoft.com/office/drawing/2014/main" id="{CC10B95B-AA03-F8C1-7966-D6B557D4B9E5}"/>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9" name="Łącznik prosty 8">
            <a:extLst>
              <a:ext uri="{FF2B5EF4-FFF2-40B4-BE49-F238E27FC236}">
                <a16:creationId xmlns:a16="http://schemas.microsoft.com/office/drawing/2014/main" id="{1C4C00D5-D12C-1099-856D-2B02C6454F52}"/>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A8353D4C-4462-718F-4285-E13C0C4858B3}"/>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1130643" y="2434280"/>
            <a:ext cx="9119287" cy="2834444"/>
          </a:xfrm>
        </p:spPr>
        <p:txBody>
          <a:bodyPr anchor="ctr">
            <a:normAutofit/>
          </a:bodyPr>
          <a:lstStyle/>
          <a:p>
            <a:pPr marL="0" indent="0">
              <a:buNone/>
            </a:pPr>
            <a:r>
              <a:rPr lang="en-US" sz="1800" kern="0" dirty="0" err="1">
                <a:solidFill>
                  <a:schemeClr val="bg1"/>
                </a:solidFill>
                <a:effectLst/>
                <a:latin typeface="Nunito Sans" pitchFamily="2" charset="-18"/>
                <a:ea typeface="Calibri" panose="020F0502020204030204" pitchFamily="34" charset="0"/>
                <a:cs typeface="Calibri" panose="020F0502020204030204" pitchFamily="34" charset="0"/>
              </a:rPr>
              <a:t>Creotech</a:t>
            </a:r>
            <a:r>
              <a:rPr lang="en-US" sz="1800" kern="0" dirty="0">
                <a:solidFill>
                  <a:schemeClr val="bg1"/>
                </a:solidFill>
                <a:effectLst/>
                <a:latin typeface="Nunito Sans" pitchFamily="2" charset="-18"/>
                <a:ea typeface="Calibri" panose="020F0502020204030204" pitchFamily="34" charset="0"/>
                <a:cs typeface="Calibri" panose="020F0502020204030204" pitchFamily="34" charset="0"/>
              </a:rPr>
              <a:t> Instruments is Poland’s leading manufacturer of satellite systems and components, as well as advanced electronics for quantum computer control systems and other applications. The company is also pursuing the development of unmanned aerial systems delivering hardware and software for, among others, drone operations management.</a:t>
            </a:r>
            <a:endParaRPr lang="pl-PL" sz="1800" kern="100" dirty="0">
              <a:solidFill>
                <a:schemeClr val="bg1"/>
              </a:solidFill>
              <a:effectLst/>
              <a:latin typeface="Nunito Sans" pitchFamily="2" charset="-18"/>
              <a:ea typeface="Calibri" panose="020F0502020204030204" pitchFamily="34" charset="0"/>
              <a:cs typeface="Times New Roman" panose="02020603050405020304" pitchFamily="18" charset="0"/>
            </a:endParaRPr>
          </a:p>
          <a:p>
            <a:pPr marL="0" indent="0" algn="ctr">
              <a:buNone/>
            </a:pPr>
            <a:endParaRPr lang="pl-PL" sz="1800" dirty="0">
              <a:solidFill>
                <a:schemeClr val="bg1"/>
              </a:solidFill>
              <a:effectLst/>
              <a:latin typeface="Nunito Sans" pitchFamily="2" charset="-18"/>
              <a:ea typeface="Calibri" panose="020F0502020204030204" pitchFamily="34" charset="0"/>
            </a:endParaRPr>
          </a:p>
          <a:p>
            <a:pPr marL="0" indent="0">
              <a:buNone/>
            </a:pPr>
            <a:endParaRPr lang="pl-PL" sz="1600" dirty="0">
              <a:solidFill>
                <a:schemeClr val="bg1"/>
              </a:solidFill>
              <a:effectLst/>
              <a:latin typeface="Nunito Sans" pitchFamily="2" charset="-18"/>
              <a:ea typeface="Calibri" panose="020F0502020204030204" pitchFamily="34" charset="0"/>
            </a:endParaRPr>
          </a:p>
          <a:p>
            <a:endParaRPr lang="pl-PL" sz="2000" dirty="0">
              <a:solidFill>
                <a:schemeClr val="bg1"/>
              </a:solidFill>
              <a:latin typeface="Nunito Sans" pitchFamily="2" charset="-18"/>
            </a:endParaRPr>
          </a:p>
        </p:txBody>
      </p:sp>
      <p:sp>
        <p:nvSpPr>
          <p:cNvPr id="11" name="pole tekstowe 10">
            <a:extLst>
              <a:ext uri="{FF2B5EF4-FFF2-40B4-BE49-F238E27FC236}">
                <a16:creationId xmlns:a16="http://schemas.microsoft.com/office/drawing/2014/main" id="{D8D3F41B-797C-AF88-BED1-2285248742AD}"/>
              </a:ext>
            </a:extLst>
          </p:cNvPr>
          <p:cNvSpPr txBox="1"/>
          <p:nvPr/>
        </p:nvSpPr>
        <p:spPr>
          <a:xfrm>
            <a:off x="7106789" y="5698591"/>
            <a:ext cx="4232918" cy="923330"/>
          </a:xfrm>
          <a:prstGeom prst="rect">
            <a:avLst/>
          </a:prstGeom>
          <a:noFill/>
        </p:spPr>
        <p:txBody>
          <a:bodyPr wrap="square">
            <a:spAutoFit/>
          </a:bodyPr>
          <a:lstStyle/>
          <a:p>
            <a:r>
              <a:rPr lang="pl-PL" sz="1800" b="1" i="0" u="none" strike="noStrike" baseline="0" dirty="0" err="1">
                <a:solidFill>
                  <a:srgbClr val="000000"/>
                </a:solidFill>
                <a:latin typeface="Calibri" panose="020F0502020204030204" pitchFamily="34" charset="0"/>
              </a:rPr>
              <a:t>Contact</a:t>
            </a:r>
            <a:r>
              <a:rPr lang="pl-PL" sz="1800" b="1" i="0" u="none" strike="noStrike" baseline="0" dirty="0">
                <a:solidFill>
                  <a:srgbClr val="000000"/>
                </a:solidFill>
                <a:latin typeface="Calibri" panose="020F0502020204030204" pitchFamily="34" charset="0"/>
              </a:rPr>
              <a:t> </a:t>
            </a:r>
            <a:r>
              <a:rPr lang="pl-PL" sz="1800" b="1" i="0" u="none" strike="noStrike" baseline="0" dirty="0" err="1">
                <a:solidFill>
                  <a:srgbClr val="000000"/>
                </a:solidFill>
                <a:latin typeface="Calibri" panose="020F0502020204030204" pitchFamily="34" charset="0"/>
              </a:rPr>
              <a:t>information</a:t>
            </a:r>
            <a:r>
              <a:rPr lang="pl-PL" sz="1800" b="1" i="0" u="none" strike="noStrike" baseline="0" dirty="0">
                <a:solidFill>
                  <a:srgbClr val="000000"/>
                </a:solidFill>
                <a:latin typeface="Calibri" panose="020F0502020204030204" pitchFamily="34" charset="0"/>
              </a:rPr>
              <a:t>:</a:t>
            </a:r>
          </a:p>
          <a:p>
            <a:r>
              <a:rPr lang="pl-PL" sz="1800" b="0" i="0" u="none" strike="noStrike" baseline="0" dirty="0">
                <a:solidFill>
                  <a:srgbClr val="000000"/>
                </a:solidFill>
                <a:latin typeface="Nunito Sans" pitchFamily="2" charset="-18"/>
              </a:rPr>
              <a:t>https://creotech.pl/</a:t>
            </a:r>
          </a:p>
          <a:p>
            <a:r>
              <a:rPr lang="pl-PL" sz="1800" b="0" i="0" u="none" strike="noStrike" baseline="0" dirty="0">
                <a:solidFill>
                  <a:srgbClr val="000000"/>
                </a:solidFill>
                <a:latin typeface="Nunito Sans" pitchFamily="2" charset="-18"/>
              </a:rPr>
              <a:t>kontakt@creotech.pl</a:t>
            </a:r>
            <a:endParaRPr lang="pl-PL" sz="1800" b="1" i="0" u="none" strike="noStrike" baseline="0" dirty="0">
              <a:solidFill>
                <a:srgbClr val="000000"/>
              </a:solidFill>
              <a:latin typeface="Calibri" panose="020F0502020204030204" pitchFamily="34" charset="0"/>
            </a:endParaRPr>
          </a:p>
        </p:txBody>
      </p:sp>
      <p:graphicFrame>
        <p:nvGraphicFramePr>
          <p:cNvPr id="4" name="Obiekt 3">
            <a:extLst>
              <a:ext uri="{FF2B5EF4-FFF2-40B4-BE49-F238E27FC236}">
                <a16:creationId xmlns:a16="http://schemas.microsoft.com/office/drawing/2014/main" id="{2C7EE53A-78EB-32C5-7C89-900A6C5B8369}"/>
              </a:ext>
            </a:extLst>
          </p:cNvPr>
          <p:cNvGraphicFramePr>
            <a:graphicFrameLocks noChangeAspect="1"/>
          </p:cNvGraphicFramePr>
          <p:nvPr>
            <p:extLst>
              <p:ext uri="{D42A27DB-BD31-4B8C-83A1-F6EECF244321}">
                <p14:modId xmlns:p14="http://schemas.microsoft.com/office/powerpoint/2010/main" val="2962471981"/>
              </p:ext>
            </p:extLst>
          </p:nvPr>
        </p:nvGraphicFramePr>
        <p:xfrm>
          <a:off x="1902587" y="5587508"/>
          <a:ext cx="1878581" cy="975954"/>
        </p:xfrm>
        <a:graphic>
          <a:graphicData uri="http://schemas.openxmlformats.org/presentationml/2006/ole">
            <mc:AlternateContent xmlns:mc="http://schemas.openxmlformats.org/markup-compatibility/2006">
              <mc:Choice xmlns:v="urn:schemas-microsoft-com:vml" Requires="v">
                <p:oleObj name="Acrobat Document" r:id="rId3" imgW="2887803" imgH="1500841" progId="Acrobat.Document.DC">
                  <p:embed/>
                </p:oleObj>
              </mc:Choice>
              <mc:Fallback>
                <p:oleObj name="Acrobat Document" r:id="rId3" imgW="2887803" imgH="1500841" progId="Acrobat.Document.DC">
                  <p:embed/>
                  <p:pic>
                    <p:nvPicPr>
                      <p:cNvPr id="0" name=""/>
                      <p:cNvPicPr/>
                      <p:nvPr/>
                    </p:nvPicPr>
                    <p:blipFill>
                      <a:blip r:embed="rId4"/>
                      <a:stretch>
                        <a:fillRect/>
                      </a:stretch>
                    </p:blipFill>
                    <p:spPr>
                      <a:xfrm>
                        <a:off x="1902587" y="5587508"/>
                        <a:ext cx="1878581" cy="975954"/>
                      </a:xfrm>
                      <a:prstGeom prst="rect">
                        <a:avLst/>
                      </a:prstGeom>
                    </p:spPr>
                  </p:pic>
                </p:oleObj>
              </mc:Fallback>
            </mc:AlternateContent>
          </a:graphicData>
        </a:graphic>
      </p:graphicFrame>
    </p:spTree>
    <p:extLst>
      <p:ext uri="{BB962C8B-B14F-4D97-AF65-F5344CB8AC3E}">
        <p14:creationId xmlns:p14="http://schemas.microsoft.com/office/powerpoint/2010/main" val="198704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2730843" y="294538"/>
            <a:ext cx="8536707" cy="1033669"/>
          </a:xfrm>
        </p:spPr>
        <p:txBody>
          <a:bodyPr>
            <a:normAutofit/>
          </a:bodyPr>
          <a:lstStyle/>
          <a:p>
            <a:r>
              <a:rPr lang="en-US" sz="2800" dirty="0" err="1">
                <a:solidFill>
                  <a:srgbClr val="FFFFFF"/>
                </a:solidFill>
                <a:latin typeface="Nunito Sans SemiBold" pitchFamily="2" charset="-18"/>
              </a:rPr>
              <a:t>Sybilla</a:t>
            </a:r>
            <a:r>
              <a:rPr lang="en-US" sz="2800" dirty="0">
                <a:solidFill>
                  <a:srgbClr val="FFFFFF"/>
                </a:solidFill>
                <a:latin typeface="Nunito Sans SemiBold" pitchFamily="2" charset="-18"/>
              </a:rPr>
              <a:t> Technologies</a:t>
            </a:r>
            <a:endParaRPr lang="pl-PL" sz="2800" dirty="0">
              <a:solidFill>
                <a:srgbClr val="FFFFFF"/>
              </a:solidFill>
              <a:latin typeface="Nunito Sans SemiBold" pitchFamily="2" charset="-18"/>
            </a:endParaRPr>
          </a:p>
        </p:txBody>
      </p:sp>
      <p:pic>
        <p:nvPicPr>
          <p:cNvPr id="7" name="Obraz 6" descr="Obraz zawierający kula, światło, Wielobarwność&#10;&#10;Opis wygenerowany automatycznie">
            <a:extLst>
              <a:ext uri="{FF2B5EF4-FFF2-40B4-BE49-F238E27FC236}">
                <a16:creationId xmlns:a16="http://schemas.microsoft.com/office/drawing/2014/main" id="{F0A10720-2563-5979-0783-FB2F85F02852}"/>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9" name="Łącznik prosty 8">
            <a:extLst>
              <a:ext uri="{FF2B5EF4-FFF2-40B4-BE49-F238E27FC236}">
                <a16:creationId xmlns:a16="http://schemas.microsoft.com/office/drawing/2014/main" id="{4B7B2322-EE21-123D-E14D-CBF38C579A46}"/>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01840ECF-ACF9-850A-9647-AA9B8C1B9CFE}"/>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1278924" y="2329250"/>
            <a:ext cx="8804190" cy="2828265"/>
          </a:xfrm>
        </p:spPr>
        <p:txBody>
          <a:bodyPr anchor="ctr">
            <a:normAutofit/>
          </a:bodyPr>
          <a:lstStyle/>
          <a:p>
            <a:pPr marL="0" indent="0">
              <a:buNone/>
              <a:tabLst>
                <a:tab pos="3238500" algn="l"/>
              </a:tabLst>
            </a:pPr>
            <a:r>
              <a:rPr lang="pl-PL" sz="1800" dirty="0">
                <a:solidFill>
                  <a:schemeClr val="bg1"/>
                </a:solidFill>
                <a:effectLst/>
                <a:latin typeface="Nunito Sans" pitchFamily="2" charset="-18"/>
                <a:ea typeface="Calibri" panose="020F0502020204030204" pitchFamily="34" charset="0"/>
              </a:rPr>
              <a:t>For the </a:t>
            </a:r>
            <a:r>
              <a:rPr lang="pl-PL" sz="1800" dirty="0" err="1">
                <a:solidFill>
                  <a:schemeClr val="bg1"/>
                </a:solidFill>
                <a:effectLst/>
                <a:latin typeface="Nunito Sans" pitchFamily="2" charset="-18"/>
                <a:ea typeface="Calibri" panose="020F0502020204030204" pitchFamily="34" charset="0"/>
              </a:rPr>
              <a:t>space</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community</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that</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needs</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secure</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space</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operations</a:t>
            </a:r>
            <a:r>
              <a:rPr lang="pl-PL" sz="1800" dirty="0">
                <a:solidFill>
                  <a:schemeClr val="bg1"/>
                </a:solidFill>
                <a:effectLst/>
                <a:latin typeface="Nunito Sans" pitchFamily="2" charset="-18"/>
                <a:ea typeface="Calibri" panose="020F0502020204030204" pitchFamily="34" charset="0"/>
              </a:rPr>
              <a:t>, Sybilla </a:t>
            </a:r>
            <a:r>
              <a:rPr lang="pl-PL" sz="1800" dirty="0" err="1">
                <a:solidFill>
                  <a:schemeClr val="bg1"/>
                </a:solidFill>
                <a:effectLst/>
                <a:latin typeface="Nunito Sans" pitchFamily="2" charset="-18"/>
                <a:ea typeface="Calibri" panose="020F0502020204030204" pitchFamily="34" charset="0"/>
              </a:rPr>
              <a:t>offers</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cutting-edge</a:t>
            </a:r>
            <a:r>
              <a:rPr lang="pl-PL" sz="1800" dirty="0">
                <a:solidFill>
                  <a:schemeClr val="bg1"/>
                </a:solidFill>
                <a:effectLst/>
                <a:latin typeface="Nunito Sans" pitchFamily="2" charset="-18"/>
                <a:ea typeface="Calibri" panose="020F0502020204030204" pitchFamily="34" charset="0"/>
              </a:rPr>
              <a:t> services </a:t>
            </a:r>
            <a:r>
              <a:rPr lang="pl-PL" sz="1800" dirty="0" err="1">
                <a:solidFill>
                  <a:schemeClr val="bg1"/>
                </a:solidFill>
                <a:effectLst/>
                <a:latin typeface="Nunito Sans" pitchFamily="2" charset="-18"/>
                <a:ea typeface="Calibri" panose="020F0502020204030204" pitchFamily="34" charset="0"/>
              </a:rPr>
              <a:t>through</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its</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seamless</a:t>
            </a:r>
            <a:r>
              <a:rPr lang="pl-PL" sz="1800" dirty="0">
                <a:solidFill>
                  <a:schemeClr val="bg1"/>
                </a:solidFill>
                <a:effectLst/>
                <a:latin typeface="Nunito Sans" pitchFamily="2" charset="-18"/>
                <a:ea typeface="Calibri" panose="020F0502020204030204" pitchFamily="34" charset="0"/>
              </a:rPr>
              <a:t> platform of software, hardware, and data, </a:t>
            </a:r>
            <a:r>
              <a:rPr lang="pl-PL" sz="1800" dirty="0" err="1">
                <a:solidFill>
                  <a:schemeClr val="bg1"/>
                </a:solidFill>
                <a:effectLst/>
                <a:latin typeface="Nunito Sans" pitchFamily="2" charset="-18"/>
                <a:ea typeface="Calibri" panose="020F0502020204030204" pitchFamily="34" charset="0"/>
              </a:rPr>
              <a:t>built</a:t>
            </a:r>
            <a:r>
              <a:rPr lang="pl-PL" sz="1800" dirty="0">
                <a:solidFill>
                  <a:schemeClr val="bg1"/>
                </a:solidFill>
                <a:effectLst/>
                <a:latin typeface="Nunito Sans" pitchFamily="2" charset="-18"/>
                <a:ea typeface="Calibri" panose="020F0502020204030204" pitchFamily="34" charset="0"/>
              </a:rPr>
              <a:t> for </a:t>
            </a:r>
            <a:r>
              <a:rPr lang="pl-PL" sz="1800" dirty="0" err="1">
                <a:solidFill>
                  <a:schemeClr val="bg1"/>
                </a:solidFill>
                <a:effectLst/>
                <a:latin typeface="Nunito Sans" pitchFamily="2" charset="-18"/>
                <a:ea typeface="Calibri" panose="020F0502020204030204" pitchFamily="34" charset="0"/>
              </a:rPr>
              <a:t>Experts</a:t>
            </a:r>
            <a:r>
              <a:rPr lang="pl-PL" sz="1800" dirty="0">
                <a:solidFill>
                  <a:schemeClr val="bg1"/>
                </a:solidFill>
                <a:effectLst/>
                <a:latin typeface="Nunito Sans" pitchFamily="2" charset="-18"/>
                <a:ea typeface="Calibri" panose="020F0502020204030204" pitchFamily="34" charset="0"/>
              </a:rPr>
              <a:t> by </a:t>
            </a:r>
            <a:r>
              <a:rPr lang="pl-PL" sz="1800" dirty="0" err="1">
                <a:solidFill>
                  <a:schemeClr val="bg1"/>
                </a:solidFill>
                <a:effectLst/>
                <a:latin typeface="Nunito Sans" pitchFamily="2" charset="-18"/>
                <a:ea typeface="Calibri" panose="020F0502020204030204" pitchFamily="34" charset="0"/>
              </a:rPr>
              <a:t>Experts</a:t>
            </a:r>
            <a:r>
              <a:rPr lang="pl-PL" sz="1800" dirty="0">
                <a:solidFill>
                  <a:schemeClr val="bg1"/>
                </a:solidFill>
                <a:effectLst/>
                <a:latin typeface="Nunito Sans" pitchFamily="2" charset="-18"/>
                <a:ea typeface="Calibri" panose="020F0502020204030204" pitchFamily="34" charset="0"/>
              </a:rPr>
              <a:t>. </a:t>
            </a:r>
          </a:p>
          <a:p>
            <a:pPr marL="0" indent="0">
              <a:buNone/>
            </a:pPr>
            <a:endParaRPr lang="pl-PL" sz="1800" dirty="0">
              <a:solidFill>
                <a:schemeClr val="bg1"/>
              </a:solidFill>
              <a:effectLst/>
              <a:latin typeface="Nunito Sans" pitchFamily="2" charset="-18"/>
              <a:ea typeface="Calibri" panose="020F0502020204030204" pitchFamily="34" charset="0"/>
            </a:endParaRPr>
          </a:p>
          <a:p>
            <a:pPr marL="0" indent="0">
              <a:buNone/>
            </a:pPr>
            <a:endParaRPr lang="pl-PL" sz="1600" dirty="0">
              <a:solidFill>
                <a:schemeClr val="bg1"/>
              </a:solidFill>
              <a:effectLst/>
              <a:latin typeface="Nunito Sans" pitchFamily="2" charset="-18"/>
              <a:ea typeface="Calibri" panose="020F0502020204030204" pitchFamily="34" charset="0"/>
            </a:endParaRPr>
          </a:p>
          <a:p>
            <a:endParaRPr lang="pl-PL" sz="2000" dirty="0">
              <a:solidFill>
                <a:schemeClr val="bg1"/>
              </a:solidFill>
              <a:latin typeface="Nunito Sans" pitchFamily="2" charset="-18"/>
            </a:endParaRPr>
          </a:p>
        </p:txBody>
      </p:sp>
      <p:sp>
        <p:nvSpPr>
          <p:cNvPr id="11" name="pole tekstowe 10">
            <a:extLst>
              <a:ext uri="{FF2B5EF4-FFF2-40B4-BE49-F238E27FC236}">
                <a16:creationId xmlns:a16="http://schemas.microsoft.com/office/drawing/2014/main" id="{D8D3F41B-797C-AF88-BED1-2285248742AD}"/>
              </a:ext>
            </a:extLst>
          </p:cNvPr>
          <p:cNvSpPr txBox="1"/>
          <p:nvPr/>
        </p:nvSpPr>
        <p:spPr>
          <a:xfrm>
            <a:off x="7106789" y="5686229"/>
            <a:ext cx="4232918" cy="923330"/>
          </a:xfrm>
          <a:prstGeom prst="rect">
            <a:avLst/>
          </a:prstGeom>
          <a:noFill/>
        </p:spPr>
        <p:txBody>
          <a:bodyPr wrap="square">
            <a:spAutoFit/>
          </a:bodyPr>
          <a:lstStyle/>
          <a:p>
            <a:r>
              <a:rPr lang="pl-PL" sz="1800" b="1" i="0" u="none" strike="noStrike" baseline="0" dirty="0" err="1">
                <a:solidFill>
                  <a:srgbClr val="000000"/>
                </a:solidFill>
                <a:latin typeface="Calibri" panose="020F0502020204030204" pitchFamily="34" charset="0"/>
              </a:rPr>
              <a:t>Contact</a:t>
            </a:r>
            <a:r>
              <a:rPr lang="pl-PL" sz="1800" b="1" i="0" u="none" strike="noStrike" baseline="0" dirty="0">
                <a:solidFill>
                  <a:srgbClr val="000000"/>
                </a:solidFill>
                <a:latin typeface="Calibri" panose="020F0502020204030204" pitchFamily="34" charset="0"/>
              </a:rPr>
              <a:t> </a:t>
            </a:r>
            <a:r>
              <a:rPr lang="pl-PL" sz="1800" b="1" i="0" u="none" strike="noStrike" baseline="0" dirty="0" err="1">
                <a:solidFill>
                  <a:srgbClr val="000000"/>
                </a:solidFill>
                <a:latin typeface="Calibri" panose="020F0502020204030204" pitchFamily="34" charset="0"/>
              </a:rPr>
              <a:t>information</a:t>
            </a:r>
            <a:r>
              <a:rPr lang="pl-PL" sz="1800" b="1" i="0" u="none" strike="noStrike" baseline="0" dirty="0">
                <a:solidFill>
                  <a:srgbClr val="000000"/>
                </a:solidFill>
                <a:latin typeface="Calibri" panose="020F0502020204030204" pitchFamily="34" charset="0"/>
              </a:rPr>
              <a:t>:</a:t>
            </a:r>
          </a:p>
          <a:p>
            <a:r>
              <a:rPr lang="fr-FR" dirty="0"/>
              <a:t>sybillatechnologies.com info@sybillatechnologies.com </a:t>
            </a:r>
            <a:endParaRPr lang="pl-PL" sz="1800" b="1" i="0" u="none" strike="noStrike" baseline="0" dirty="0">
              <a:solidFill>
                <a:srgbClr val="000000"/>
              </a:solidFill>
              <a:latin typeface="Calibri" panose="020F0502020204030204" pitchFamily="34" charset="0"/>
            </a:endParaRPr>
          </a:p>
        </p:txBody>
      </p:sp>
      <p:pic>
        <p:nvPicPr>
          <p:cNvPr id="6" name="Obraz 5" descr="Obraz zawierający czarne, ciemność&#10;&#10;Opis wygenerowany automatycznie">
            <a:extLst>
              <a:ext uri="{FF2B5EF4-FFF2-40B4-BE49-F238E27FC236}">
                <a16:creationId xmlns:a16="http://schemas.microsoft.com/office/drawing/2014/main" id="{35B8834F-4566-7075-3CDA-A208FBADD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811" y="5495086"/>
            <a:ext cx="1364838" cy="1026528"/>
          </a:xfrm>
          <a:prstGeom prst="rect">
            <a:avLst/>
          </a:prstGeom>
        </p:spPr>
      </p:pic>
    </p:spTree>
    <p:extLst>
      <p:ext uri="{BB962C8B-B14F-4D97-AF65-F5344CB8AC3E}">
        <p14:creationId xmlns:p14="http://schemas.microsoft.com/office/powerpoint/2010/main" val="427301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70B7F2-013C-DB7E-C87E-7EFDA8822CDD}"/>
              </a:ext>
            </a:extLst>
          </p:cNvPr>
          <p:cNvSpPr>
            <a:spLocks noGrp="1"/>
          </p:cNvSpPr>
          <p:nvPr>
            <p:ph type="title"/>
          </p:nvPr>
        </p:nvSpPr>
        <p:spPr>
          <a:xfrm>
            <a:off x="2872946" y="294538"/>
            <a:ext cx="8394604" cy="1033669"/>
          </a:xfrm>
        </p:spPr>
        <p:txBody>
          <a:bodyPr>
            <a:normAutofit/>
          </a:bodyPr>
          <a:lstStyle/>
          <a:p>
            <a:r>
              <a:rPr lang="pl-PL" sz="2800" dirty="0" err="1">
                <a:solidFill>
                  <a:srgbClr val="FFFFFF"/>
                </a:solidFill>
                <a:latin typeface="Nunito Sans SemiBold" pitchFamily="2" charset="-18"/>
              </a:rPr>
              <a:t>PWr</a:t>
            </a:r>
            <a:r>
              <a:rPr lang="pl-PL" sz="2800" dirty="0">
                <a:solidFill>
                  <a:srgbClr val="FFFFFF"/>
                </a:solidFill>
                <a:latin typeface="Nunito Sans SemiBold" pitchFamily="2" charset="-18"/>
              </a:rPr>
              <a:t> in Space</a:t>
            </a:r>
          </a:p>
        </p:txBody>
      </p:sp>
      <p:pic>
        <p:nvPicPr>
          <p:cNvPr id="7" name="Obraz 6" descr="Obraz zawierający kula, światło, Wielobarwność&#10;&#10;Opis wygenerowany automatycznie">
            <a:extLst>
              <a:ext uri="{FF2B5EF4-FFF2-40B4-BE49-F238E27FC236}">
                <a16:creationId xmlns:a16="http://schemas.microsoft.com/office/drawing/2014/main" id="{4C49B490-4CD6-52FE-D26F-5D9C0DD4C729}"/>
              </a:ext>
            </a:extLst>
          </p:cNvPr>
          <p:cNvPicPr>
            <a:picLocks noChangeAspect="1"/>
          </p:cNvPicPr>
          <p:nvPr/>
        </p:nvPicPr>
        <p:blipFill rotWithShape="1">
          <a:blip r:embed="rId2">
            <a:extLst>
              <a:ext uri="{28A0092B-C50C-407E-A947-70E740481C1C}">
                <a14:useLocalDpi xmlns:a14="http://schemas.microsoft.com/office/drawing/2010/main" val="0"/>
              </a:ext>
            </a:extLst>
          </a:blip>
          <a:srcRect l="3100" t="25434" r="11397" b="34425"/>
          <a:stretch/>
        </p:blipFill>
        <p:spPr>
          <a:xfrm flipH="1">
            <a:off x="-1" y="1590742"/>
            <a:ext cx="12197010" cy="3810686"/>
          </a:xfrm>
          <a:prstGeom prst="rect">
            <a:avLst/>
          </a:prstGeom>
        </p:spPr>
      </p:pic>
      <p:cxnSp>
        <p:nvCxnSpPr>
          <p:cNvPr id="9" name="Łącznik prosty 8">
            <a:extLst>
              <a:ext uri="{FF2B5EF4-FFF2-40B4-BE49-F238E27FC236}">
                <a16:creationId xmlns:a16="http://schemas.microsoft.com/office/drawing/2014/main" id="{6DB56378-158F-87D5-7158-3A95559817BD}"/>
              </a:ext>
            </a:extLst>
          </p:cNvPr>
          <p:cNvCxnSpPr>
            <a:cxnSpLocks/>
          </p:cNvCxnSpPr>
          <p:nvPr/>
        </p:nvCxnSpPr>
        <p:spPr>
          <a:xfrm>
            <a:off x="1452" y="1590741"/>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42D8E25F-CC1F-878D-5A20-AAFD5CAC8984}"/>
              </a:ext>
            </a:extLst>
          </p:cNvPr>
          <p:cNvCxnSpPr>
            <a:cxnSpLocks/>
          </p:cNvCxnSpPr>
          <p:nvPr/>
        </p:nvCxnSpPr>
        <p:spPr>
          <a:xfrm>
            <a:off x="1452" y="5379865"/>
            <a:ext cx="12192000" cy="0"/>
          </a:xfrm>
          <a:prstGeom prst="line">
            <a:avLst/>
          </a:prstGeom>
          <a:ln w="50800">
            <a:solidFill>
              <a:srgbClr val="3B65AF"/>
            </a:solidFill>
            <a:prstDash val="solid"/>
          </a:ln>
        </p:spPr>
        <p:style>
          <a:lnRef idx="1">
            <a:schemeClr val="dk1"/>
          </a:lnRef>
          <a:fillRef idx="0">
            <a:schemeClr val="dk1"/>
          </a:fillRef>
          <a:effectRef idx="0">
            <a:schemeClr val="dk1"/>
          </a:effectRef>
          <a:fontRef idx="minor">
            <a:schemeClr val="tx1"/>
          </a:fontRef>
        </p:style>
      </p:cxnSp>
      <p:sp>
        <p:nvSpPr>
          <p:cNvPr id="3" name="Symbol zastępczy zawartości 2">
            <a:extLst>
              <a:ext uri="{FF2B5EF4-FFF2-40B4-BE49-F238E27FC236}">
                <a16:creationId xmlns:a16="http://schemas.microsoft.com/office/drawing/2014/main" id="{34C4BD5D-664C-B5EF-7552-18F923929884}"/>
              </a:ext>
            </a:extLst>
          </p:cNvPr>
          <p:cNvSpPr>
            <a:spLocks noGrp="1"/>
          </p:cNvSpPr>
          <p:nvPr>
            <p:ph idx="1"/>
          </p:nvPr>
        </p:nvSpPr>
        <p:spPr>
          <a:xfrm>
            <a:off x="1105931" y="2102032"/>
            <a:ext cx="9673364" cy="3265546"/>
          </a:xfrm>
        </p:spPr>
        <p:txBody>
          <a:bodyPr anchor="ctr">
            <a:normAutofit/>
          </a:bodyPr>
          <a:lstStyle/>
          <a:p>
            <a:pPr marL="0" indent="0">
              <a:buNone/>
              <a:tabLst>
                <a:tab pos="3238500" algn="l"/>
              </a:tabLst>
            </a:pPr>
            <a:r>
              <a:rPr lang="pl-PL" sz="1800" dirty="0">
                <a:solidFill>
                  <a:schemeClr val="bg1"/>
                </a:solidFill>
                <a:effectLst/>
                <a:latin typeface="Nunito Sans" pitchFamily="2" charset="-18"/>
                <a:ea typeface="Calibri" panose="020F0502020204030204" pitchFamily="34" charset="0"/>
              </a:rPr>
              <a:t>R5 "Aurora" </a:t>
            </a:r>
            <a:r>
              <a:rPr lang="pl-PL" sz="1800" dirty="0" err="1">
                <a:solidFill>
                  <a:schemeClr val="bg1"/>
                </a:solidFill>
                <a:effectLst/>
                <a:latin typeface="Nunito Sans" pitchFamily="2" charset="-18"/>
                <a:ea typeface="Calibri" panose="020F0502020204030204" pitchFamily="34" charset="0"/>
              </a:rPr>
              <a:t>is</a:t>
            </a:r>
            <a:r>
              <a:rPr lang="pl-PL" sz="1800" dirty="0">
                <a:solidFill>
                  <a:schemeClr val="bg1"/>
                </a:solidFill>
                <a:effectLst/>
                <a:latin typeface="Nunito Sans" pitchFamily="2" charset="-18"/>
                <a:ea typeface="Calibri" panose="020F0502020204030204" pitchFamily="34" charset="0"/>
              </a:rPr>
              <a:t> the </a:t>
            </a:r>
            <a:r>
              <a:rPr lang="pl-PL" sz="1800" dirty="0" err="1">
                <a:solidFill>
                  <a:schemeClr val="bg1"/>
                </a:solidFill>
                <a:effectLst/>
                <a:latin typeface="Nunito Sans" pitchFamily="2" charset="-18"/>
                <a:ea typeface="Calibri" panose="020F0502020204030204" pitchFamily="34" charset="0"/>
              </a:rPr>
              <a:t>fifth</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hybrid-propelled</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experimental</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sounding</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rocket</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built</a:t>
            </a:r>
            <a:r>
              <a:rPr lang="pl-PL" sz="1800" dirty="0">
                <a:solidFill>
                  <a:schemeClr val="bg1"/>
                </a:solidFill>
                <a:effectLst/>
                <a:latin typeface="Nunito Sans" pitchFamily="2" charset="-18"/>
                <a:ea typeface="Calibri" panose="020F0502020204030204" pitchFamily="34" charset="0"/>
              </a:rPr>
              <a:t> by </a:t>
            </a:r>
            <a:r>
              <a:rPr lang="pl-PL" sz="1800" dirty="0" err="1">
                <a:solidFill>
                  <a:schemeClr val="bg1"/>
                </a:solidFill>
                <a:effectLst/>
                <a:latin typeface="Nunito Sans" pitchFamily="2" charset="-18"/>
                <a:ea typeface="Calibri" panose="020F0502020204030204" pitchFamily="34" charset="0"/>
              </a:rPr>
              <a:t>our</a:t>
            </a:r>
            <a:r>
              <a:rPr lang="pl-PL" sz="1800" dirty="0">
                <a:solidFill>
                  <a:schemeClr val="bg1"/>
                </a:solidFill>
                <a:effectLst/>
                <a:latin typeface="Nunito Sans" pitchFamily="2" charset="-18"/>
                <a:ea typeface="Calibri" panose="020F0502020204030204" pitchFamily="34" charset="0"/>
              </a:rPr>
              <a:t> student </a:t>
            </a:r>
            <a:r>
              <a:rPr lang="pl-PL" sz="1800" dirty="0" err="1">
                <a:solidFill>
                  <a:schemeClr val="bg1"/>
                </a:solidFill>
                <a:effectLst/>
                <a:latin typeface="Nunito Sans" pitchFamily="2" charset="-18"/>
                <a:ea typeface="Calibri" panose="020F0502020204030204" pitchFamily="34" charset="0"/>
              </a:rPr>
              <a:t>association</a:t>
            </a:r>
            <a:r>
              <a:rPr lang="pl-PL" sz="1800" dirty="0">
                <a:solidFill>
                  <a:schemeClr val="bg1"/>
                </a:solidFill>
                <a:effectLst/>
                <a:latin typeface="Nunito Sans" pitchFamily="2" charset="-18"/>
                <a:ea typeface="Calibri" panose="020F0502020204030204" pitchFamily="34" charset="0"/>
              </a:rPr>
              <a:t>. The </a:t>
            </a:r>
            <a:r>
              <a:rPr lang="pl-PL" sz="1800" dirty="0" err="1">
                <a:solidFill>
                  <a:schemeClr val="bg1"/>
                </a:solidFill>
                <a:effectLst/>
                <a:latin typeface="Nunito Sans" pitchFamily="2" charset="-18"/>
                <a:ea typeface="Calibri" panose="020F0502020204030204" pitchFamily="34" charset="0"/>
              </a:rPr>
              <a:t>main</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propulsion</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is</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our</a:t>
            </a:r>
            <a:r>
              <a:rPr lang="pl-PL" sz="1800" dirty="0">
                <a:solidFill>
                  <a:schemeClr val="bg1"/>
                </a:solidFill>
                <a:effectLst/>
                <a:latin typeface="Nunito Sans" pitchFamily="2" charset="-18"/>
                <a:ea typeface="Calibri" panose="020F0502020204030204" pitchFamily="34" charset="0"/>
              </a:rPr>
              <a:t> SRAD "C" </a:t>
            </a:r>
            <a:r>
              <a:rPr lang="pl-PL" sz="1800" dirty="0" err="1">
                <a:solidFill>
                  <a:schemeClr val="bg1"/>
                </a:solidFill>
                <a:effectLst/>
                <a:latin typeface="Nunito Sans" pitchFamily="2" charset="-18"/>
                <a:ea typeface="Calibri" panose="020F0502020204030204" pitchFamily="34" charset="0"/>
              </a:rPr>
              <a:t>hybrid</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rocket</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engine</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Structure</a:t>
            </a:r>
            <a:r>
              <a:rPr lang="pl-PL" sz="1800" dirty="0">
                <a:solidFill>
                  <a:schemeClr val="bg1"/>
                </a:solidFill>
                <a:effectLst/>
                <a:latin typeface="Nunito Sans" pitchFamily="2" charset="-18"/>
                <a:ea typeface="Calibri" panose="020F0502020204030204" pitchFamily="34" charset="0"/>
              </a:rPr>
              <a:t> of the </a:t>
            </a:r>
            <a:r>
              <a:rPr lang="pl-PL" sz="1800" dirty="0" err="1">
                <a:solidFill>
                  <a:schemeClr val="bg1"/>
                </a:solidFill>
                <a:effectLst/>
                <a:latin typeface="Nunito Sans" pitchFamily="2" charset="-18"/>
                <a:ea typeface="Calibri" panose="020F0502020204030204" pitchFamily="34" charset="0"/>
              </a:rPr>
              <a:t>rocket</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is</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full</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carbon</a:t>
            </a:r>
            <a:r>
              <a:rPr lang="pl-PL" sz="1800" dirty="0">
                <a:solidFill>
                  <a:schemeClr val="bg1"/>
                </a:solidFill>
                <a:effectLst/>
                <a:latin typeface="Nunito Sans" pitchFamily="2" charset="-18"/>
                <a:ea typeface="Calibri" panose="020F0502020204030204" pitchFamily="34" charset="0"/>
              </a:rPr>
              <a:t> and </a:t>
            </a:r>
            <a:r>
              <a:rPr lang="pl-PL" sz="1800" dirty="0" err="1">
                <a:solidFill>
                  <a:schemeClr val="bg1"/>
                </a:solidFill>
                <a:effectLst/>
                <a:latin typeface="Nunito Sans" pitchFamily="2" charset="-18"/>
                <a:ea typeface="Calibri" panose="020F0502020204030204" pitchFamily="34" charset="0"/>
              </a:rPr>
              <a:t>glass</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fiber</a:t>
            </a:r>
            <a:r>
              <a:rPr lang="pl-PL" sz="1800" dirty="0">
                <a:solidFill>
                  <a:schemeClr val="bg1"/>
                </a:solidFill>
                <a:effectLst/>
                <a:latin typeface="Nunito Sans" pitchFamily="2" charset="-18"/>
                <a:ea typeface="Calibri" panose="020F0502020204030204" pitchFamily="34" charset="0"/>
              </a:rPr>
              <a:t>. The </a:t>
            </a:r>
            <a:r>
              <a:rPr lang="pl-PL" sz="1800" dirty="0" err="1">
                <a:solidFill>
                  <a:schemeClr val="bg1"/>
                </a:solidFill>
                <a:effectLst/>
                <a:latin typeface="Nunito Sans" pitchFamily="2" charset="-18"/>
                <a:ea typeface="Calibri" panose="020F0502020204030204" pitchFamily="34" charset="0"/>
              </a:rPr>
              <a:t>electronics</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subsystems</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use</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wireless</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protocols</a:t>
            </a:r>
            <a:r>
              <a:rPr lang="pl-PL" sz="1800" dirty="0">
                <a:solidFill>
                  <a:schemeClr val="bg1"/>
                </a:solidFill>
                <a:effectLst/>
                <a:latin typeface="Nunito Sans" pitchFamily="2" charset="-18"/>
                <a:ea typeface="Calibri" panose="020F0502020204030204" pitchFamily="34" charset="0"/>
              </a:rPr>
              <a:t> for </a:t>
            </a:r>
            <a:r>
              <a:rPr lang="pl-PL" sz="1800" dirty="0" err="1">
                <a:solidFill>
                  <a:schemeClr val="bg1"/>
                </a:solidFill>
                <a:effectLst/>
                <a:latin typeface="Nunito Sans" pitchFamily="2" charset="-18"/>
                <a:ea typeface="Calibri" panose="020F0502020204030204" pitchFamily="34" charset="0"/>
              </a:rPr>
              <a:t>communication</a:t>
            </a:r>
            <a:r>
              <a:rPr lang="pl-PL" sz="1800" dirty="0">
                <a:solidFill>
                  <a:schemeClr val="bg1"/>
                </a:solidFill>
                <a:effectLst/>
                <a:latin typeface="Nunito Sans" pitchFamily="2" charset="-18"/>
                <a:ea typeface="Calibri" panose="020F0502020204030204" pitchFamily="34" charset="0"/>
              </a:rPr>
              <a:t>. The </a:t>
            </a:r>
            <a:r>
              <a:rPr lang="pl-PL" sz="1800" dirty="0" err="1">
                <a:solidFill>
                  <a:schemeClr val="bg1"/>
                </a:solidFill>
                <a:effectLst/>
                <a:latin typeface="Nunito Sans" pitchFamily="2" charset="-18"/>
                <a:ea typeface="Calibri" panose="020F0502020204030204" pitchFamily="34" charset="0"/>
              </a:rPr>
              <a:t>rocket</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participated</a:t>
            </a:r>
            <a:r>
              <a:rPr lang="pl-PL" sz="1800" dirty="0">
                <a:solidFill>
                  <a:schemeClr val="bg1"/>
                </a:solidFill>
                <a:effectLst/>
                <a:latin typeface="Nunito Sans" pitchFamily="2" charset="-18"/>
                <a:ea typeface="Calibri" panose="020F0502020204030204" pitchFamily="34" charset="0"/>
              </a:rPr>
              <a:t> in the </a:t>
            </a:r>
            <a:r>
              <a:rPr lang="pl-PL" sz="1800" dirty="0" err="1">
                <a:solidFill>
                  <a:schemeClr val="bg1"/>
                </a:solidFill>
                <a:effectLst/>
                <a:latin typeface="Nunito Sans" pitchFamily="2" charset="-18"/>
                <a:ea typeface="Calibri" panose="020F0502020204030204" pitchFamily="34" charset="0"/>
              </a:rPr>
              <a:t>Spaceport</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America</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Cup</a:t>
            </a:r>
            <a:r>
              <a:rPr lang="pl-PL" sz="1800" dirty="0">
                <a:solidFill>
                  <a:schemeClr val="bg1"/>
                </a:solidFill>
                <a:effectLst/>
                <a:latin typeface="Nunito Sans" pitchFamily="2" charset="-18"/>
                <a:ea typeface="Calibri" panose="020F0502020204030204" pitchFamily="34" charset="0"/>
              </a:rPr>
              <a:t> 2023, </a:t>
            </a:r>
            <a:r>
              <a:rPr lang="pl-PL" sz="1800" dirty="0" err="1">
                <a:solidFill>
                  <a:schemeClr val="bg1"/>
                </a:solidFill>
                <a:effectLst/>
                <a:latin typeface="Nunito Sans" pitchFamily="2" charset="-18"/>
                <a:ea typeface="Calibri" panose="020F0502020204030204" pitchFamily="34" charset="0"/>
              </a:rPr>
              <a:t>where</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it</a:t>
            </a:r>
            <a:r>
              <a:rPr lang="pl-PL" sz="1800" dirty="0">
                <a:solidFill>
                  <a:schemeClr val="bg1"/>
                </a:solidFill>
                <a:effectLst/>
                <a:latin typeface="Nunito Sans" pitchFamily="2" charset="-18"/>
                <a:ea typeface="Calibri" panose="020F0502020204030204" pitchFamily="34" charset="0"/>
              </a:rPr>
              <a:t> won 2nd place in the "10k SRAD </a:t>
            </a:r>
            <a:r>
              <a:rPr lang="pl-PL" sz="1800" dirty="0" err="1">
                <a:solidFill>
                  <a:schemeClr val="bg1"/>
                </a:solidFill>
                <a:effectLst/>
                <a:latin typeface="Nunito Sans" pitchFamily="2" charset="-18"/>
                <a:ea typeface="Calibri" panose="020F0502020204030204" pitchFamily="34" charset="0"/>
              </a:rPr>
              <a:t>Hybrid</a:t>
            </a:r>
            <a:r>
              <a:rPr lang="pl-PL" sz="1800" dirty="0">
                <a:solidFill>
                  <a:schemeClr val="bg1"/>
                </a:solidFill>
                <a:effectLst/>
                <a:latin typeface="Nunito Sans" pitchFamily="2" charset="-18"/>
                <a:ea typeface="Calibri" panose="020F0502020204030204" pitchFamily="34" charset="0"/>
              </a:rPr>
              <a:t>" </a:t>
            </a:r>
            <a:r>
              <a:rPr lang="pl-PL" sz="1800" dirty="0" err="1">
                <a:solidFill>
                  <a:schemeClr val="bg1"/>
                </a:solidFill>
                <a:effectLst/>
                <a:latin typeface="Nunito Sans" pitchFamily="2" charset="-18"/>
                <a:ea typeface="Calibri" panose="020F0502020204030204" pitchFamily="34" charset="0"/>
              </a:rPr>
              <a:t>category</a:t>
            </a:r>
            <a:r>
              <a:rPr lang="pl-PL" sz="1800" dirty="0">
                <a:solidFill>
                  <a:schemeClr val="bg1"/>
                </a:solidFill>
                <a:effectLst/>
                <a:latin typeface="Nunito Sans" pitchFamily="2" charset="-18"/>
                <a:ea typeface="Calibri" panose="020F0502020204030204" pitchFamily="34" charset="0"/>
              </a:rPr>
              <a:t>.</a:t>
            </a:r>
            <a:endParaRPr lang="pl-PL" sz="1800" dirty="0">
              <a:solidFill>
                <a:schemeClr val="bg1"/>
              </a:solidFill>
              <a:effectLst/>
              <a:latin typeface="Calibri" panose="020F0502020204030204" pitchFamily="34" charset="0"/>
              <a:ea typeface="Calibri" panose="020F0502020204030204" pitchFamily="34" charset="0"/>
            </a:endParaRPr>
          </a:p>
          <a:p>
            <a:pPr marL="0" indent="0">
              <a:buNone/>
            </a:pPr>
            <a:endParaRPr lang="pl-PL" sz="1800" dirty="0">
              <a:solidFill>
                <a:schemeClr val="bg1"/>
              </a:solidFill>
              <a:effectLst/>
              <a:latin typeface="Calibri" panose="020F0502020204030204" pitchFamily="34" charset="0"/>
              <a:ea typeface="Calibri" panose="020F0502020204030204" pitchFamily="34" charset="0"/>
            </a:endParaRPr>
          </a:p>
          <a:p>
            <a:pPr marL="0" indent="0">
              <a:buNone/>
            </a:pPr>
            <a:endParaRPr lang="pl-PL" sz="1600" dirty="0">
              <a:solidFill>
                <a:schemeClr val="bg1"/>
              </a:solidFill>
              <a:effectLst/>
              <a:latin typeface="Calibri" panose="020F0502020204030204" pitchFamily="34" charset="0"/>
              <a:ea typeface="Calibri" panose="020F0502020204030204" pitchFamily="34" charset="0"/>
            </a:endParaRPr>
          </a:p>
          <a:p>
            <a:endParaRPr lang="pl-PL" sz="2000" dirty="0">
              <a:solidFill>
                <a:schemeClr val="bg1"/>
              </a:solidFill>
            </a:endParaRPr>
          </a:p>
        </p:txBody>
      </p:sp>
      <p:sp>
        <p:nvSpPr>
          <p:cNvPr id="11" name="pole tekstowe 10">
            <a:extLst>
              <a:ext uri="{FF2B5EF4-FFF2-40B4-BE49-F238E27FC236}">
                <a16:creationId xmlns:a16="http://schemas.microsoft.com/office/drawing/2014/main" id="{D8D3F41B-797C-AF88-BED1-2285248742AD}"/>
              </a:ext>
            </a:extLst>
          </p:cNvPr>
          <p:cNvSpPr txBox="1"/>
          <p:nvPr/>
        </p:nvSpPr>
        <p:spPr>
          <a:xfrm>
            <a:off x="7349730" y="5667699"/>
            <a:ext cx="4232918" cy="923330"/>
          </a:xfrm>
          <a:prstGeom prst="rect">
            <a:avLst/>
          </a:prstGeom>
          <a:noFill/>
        </p:spPr>
        <p:txBody>
          <a:bodyPr wrap="square">
            <a:spAutoFit/>
          </a:bodyPr>
          <a:lstStyle/>
          <a:p>
            <a:r>
              <a:rPr lang="pl-PL" sz="1800" b="1" i="0" u="none" strike="noStrike" baseline="0" dirty="0" err="1">
                <a:solidFill>
                  <a:srgbClr val="000000"/>
                </a:solidFill>
                <a:latin typeface="Calibri" panose="020F0502020204030204" pitchFamily="34" charset="0"/>
              </a:rPr>
              <a:t>Contact</a:t>
            </a:r>
            <a:r>
              <a:rPr lang="pl-PL" sz="1800" b="1" i="0" u="none" strike="noStrike" baseline="0" dirty="0">
                <a:solidFill>
                  <a:srgbClr val="000000"/>
                </a:solidFill>
                <a:latin typeface="Calibri" panose="020F0502020204030204" pitchFamily="34" charset="0"/>
              </a:rPr>
              <a:t> </a:t>
            </a:r>
            <a:r>
              <a:rPr lang="pl-PL" sz="1800" b="1" i="0" u="none" strike="noStrike" baseline="0" dirty="0" err="1">
                <a:solidFill>
                  <a:srgbClr val="000000"/>
                </a:solidFill>
                <a:latin typeface="Calibri" panose="020F0502020204030204" pitchFamily="34" charset="0"/>
              </a:rPr>
              <a:t>information</a:t>
            </a:r>
            <a:r>
              <a:rPr lang="pl-PL" sz="1800" b="1" i="0" u="none" strike="noStrike" baseline="0" dirty="0">
                <a:solidFill>
                  <a:srgbClr val="000000"/>
                </a:solidFill>
                <a:latin typeface="Calibri" panose="020F0502020204030204" pitchFamily="34" charset="0"/>
              </a:rPr>
              <a:t>:</a:t>
            </a:r>
          </a:p>
          <a:p>
            <a:r>
              <a:rPr lang="pl-PL" sz="1800" i="0" u="none" strike="noStrike" baseline="0" dirty="0">
                <a:solidFill>
                  <a:srgbClr val="000000"/>
                </a:solidFill>
                <a:latin typeface="Calibri" panose="020F0502020204030204" pitchFamily="34" charset="0"/>
                <a:hlinkClick r:id="rId3"/>
              </a:rPr>
              <a:t>https://pwrinspace.pwr.edu.pl/</a:t>
            </a:r>
            <a:endParaRPr lang="pl-PL" sz="1800" i="0" u="none" strike="noStrike" baseline="0" dirty="0">
              <a:solidFill>
                <a:srgbClr val="000000"/>
              </a:solidFill>
              <a:latin typeface="Calibri" panose="020F0502020204030204" pitchFamily="34" charset="0"/>
            </a:endParaRPr>
          </a:p>
          <a:p>
            <a:r>
              <a:rPr lang="pl-PL" sz="1800" i="0" u="none" strike="noStrike" baseline="0" dirty="0">
                <a:solidFill>
                  <a:srgbClr val="000000"/>
                </a:solidFill>
                <a:latin typeface="Calibri" panose="020F0502020204030204" pitchFamily="34" charset="0"/>
              </a:rPr>
              <a:t>pwrinspace@pwr.edu.pl</a:t>
            </a:r>
          </a:p>
        </p:txBody>
      </p:sp>
      <p:graphicFrame>
        <p:nvGraphicFramePr>
          <p:cNvPr id="5" name="Obiekt 4">
            <a:extLst>
              <a:ext uri="{FF2B5EF4-FFF2-40B4-BE49-F238E27FC236}">
                <a16:creationId xmlns:a16="http://schemas.microsoft.com/office/drawing/2014/main" id="{46728CF9-3EB3-5527-6F97-F9A90495A05D}"/>
              </a:ext>
            </a:extLst>
          </p:cNvPr>
          <p:cNvGraphicFramePr>
            <a:graphicFrameLocks noChangeAspect="1"/>
          </p:cNvGraphicFramePr>
          <p:nvPr>
            <p:extLst>
              <p:ext uri="{D42A27DB-BD31-4B8C-83A1-F6EECF244321}">
                <p14:modId xmlns:p14="http://schemas.microsoft.com/office/powerpoint/2010/main" val="346925563"/>
              </p:ext>
            </p:extLst>
          </p:nvPr>
        </p:nvGraphicFramePr>
        <p:xfrm>
          <a:off x="1715446" y="5624690"/>
          <a:ext cx="2647046" cy="938772"/>
        </p:xfrm>
        <a:graphic>
          <a:graphicData uri="http://schemas.openxmlformats.org/presentationml/2006/ole">
            <mc:AlternateContent xmlns:mc="http://schemas.openxmlformats.org/markup-compatibility/2006">
              <mc:Choice xmlns:v="urn:schemas-microsoft-com:vml" Requires="v">
                <p:oleObj name="Acrobat Document" r:id="rId4" imgW="4320221" imgH="1531384" progId="Acrobat.Document.DC">
                  <p:embed/>
                </p:oleObj>
              </mc:Choice>
              <mc:Fallback>
                <p:oleObj name="Acrobat Document" r:id="rId4" imgW="4320221" imgH="1531384" progId="Acrobat.Document.DC">
                  <p:embed/>
                  <p:pic>
                    <p:nvPicPr>
                      <p:cNvPr id="0" name=""/>
                      <p:cNvPicPr/>
                      <p:nvPr/>
                    </p:nvPicPr>
                    <p:blipFill>
                      <a:blip r:embed="rId5"/>
                      <a:stretch>
                        <a:fillRect/>
                      </a:stretch>
                    </p:blipFill>
                    <p:spPr>
                      <a:xfrm>
                        <a:off x="1715446" y="5624690"/>
                        <a:ext cx="2647046" cy="938772"/>
                      </a:xfrm>
                      <a:prstGeom prst="rect">
                        <a:avLst/>
                      </a:prstGeom>
                    </p:spPr>
                  </p:pic>
                </p:oleObj>
              </mc:Fallback>
            </mc:AlternateContent>
          </a:graphicData>
        </a:graphic>
      </p:graphicFrame>
    </p:spTree>
    <p:extLst>
      <p:ext uri="{BB962C8B-B14F-4D97-AF65-F5344CB8AC3E}">
        <p14:creationId xmlns:p14="http://schemas.microsoft.com/office/powerpoint/2010/main" val="168833480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1454</Words>
  <Application>Microsoft Office PowerPoint</Application>
  <PresentationFormat>Panoramiczny</PresentationFormat>
  <Paragraphs>63</Paragraphs>
  <Slides>12</Slides>
  <Notes>0</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12</vt:i4>
      </vt:variant>
    </vt:vector>
  </HeadingPairs>
  <TitlesOfParts>
    <vt:vector size="19" baseType="lpstr">
      <vt:lpstr>Arial</vt:lpstr>
      <vt:lpstr>Calibri</vt:lpstr>
      <vt:lpstr>Calibri Light</vt:lpstr>
      <vt:lpstr>Nunito Sans</vt:lpstr>
      <vt:lpstr>Nunito Sans SemiBold</vt:lpstr>
      <vt:lpstr>Motyw pakietu Office</vt:lpstr>
      <vt:lpstr>Acrobat Document</vt:lpstr>
      <vt:lpstr>THE POLISH SPACE SECTOR Catalogue of IAC Baku Participants </vt:lpstr>
      <vt:lpstr>Blue Dot Solutions Sp. z o.o.</vt:lpstr>
      <vt:lpstr>The Space Research Center of the Wrocław University of Science and Technology </vt:lpstr>
      <vt:lpstr>PIAP Space Sp. z o. o. </vt:lpstr>
      <vt:lpstr>CloudFerro S.A.</vt:lpstr>
      <vt:lpstr>Scanway Space</vt:lpstr>
      <vt:lpstr>Creotech Instruments S.A.</vt:lpstr>
      <vt:lpstr>Sybilla Technologies</vt:lpstr>
      <vt:lpstr>PWr in Space</vt:lpstr>
      <vt:lpstr>Łukasiewicz Research Network Institute of Aviation</vt:lpstr>
      <vt:lpstr>Thorium Space S.A</vt:lpstr>
      <vt:lpstr>KALMAN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Polish Space Sector Catalogue of Participants IAC Baku</dc:title>
  <dc:creator>Agata Czajkowska</dc:creator>
  <cp:lastModifiedBy>Justyna Makulska</cp:lastModifiedBy>
  <cp:revision>3</cp:revision>
  <dcterms:created xsi:type="dcterms:W3CDTF">2023-09-22T07:53:43Z</dcterms:created>
  <dcterms:modified xsi:type="dcterms:W3CDTF">2023-09-22T13:28:38Z</dcterms:modified>
</cp:coreProperties>
</file>